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517" r:id="rId5"/>
    <p:sldId id="540" r:id="rId6"/>
    <p:sldId id="688" r:id="rId7"/>
    <p:sldId id="668" r:id="rId8"/>
    <p:sldId id="693" r:id="rId9"/>
    <p:sldId id="675" r:id="rId10"/>
    <p:sldId id="677" r:id="rId11"/>
    <p:sldId id="679" r:id="rId12"/>
    <p:sldId id="680" r:id="rId13"/>
    <p:sldId id="689" r:id="rId14"/>
    <p:sldId id="690" r:id="rId15"/>
    <p:sldId id="691" r:id="rId16"/>
    <p:sldId id="692"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21F539-FD4E-8B86-5F31-81E41A3B6B1C}" name="Matthew Weintraub" initials="MW" userId="S::mweintraub@ndor.nv.gov::82a65121-ad13-4e96-94a9-28969a757273" providerId="AD"/>
  <p188:author id="{7BE91A41-F80E-CB09-3B91-D31FF3BAE450}" name="Jim Lawrence" initials="JL" userId="S::lawrence@dcnr.nv.gov::ce7cd463-e39a-4d49-a2bf-2a1c9c2671e2" providerId="AD"/>
  <p188:author id="{21B23466-34AF-0DFD-1171-C08DC2911E04}" name="Brad Crowell" initials="BC" userId="S::bcrowell@dcnr.nv.gov::a7890486-599d-46b6-ab24-5356422ebf23" providerId="AD"/>
  <p188:author id="{059A6788-BFD0-7FDD-B19B-BA9B7A809107}" name="Samantha Thompson" initials="ST" userId="S::sthompson@dcnr.nv.gov::2faab28e-47de-4637-96d5-116e94f88f3e" providerId="AD"/>
  <p188:author id="{D239C095-97D3-F7D9-81A6-41F1088030E8}" name="Samantha Thompson" initials="ST" userId="S::SThompson@dcnr.nv.gov::2faab28e-47de-4637-96d5-116e94f88f3e" providerId="AD"/>
  <p188:author id="{7540F5B6-C426-8056-65C6-B3D3F79B76AC}" name="Cathy Erskine" initials="CE" userId="S::c.erskine@dcnr.nv.gov::e0647a3d-6dd5-47a1-82e7-a473aa7d69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y Erskine" initials="CE" lastIdx="7" clrIdx="0">
    <p:extLst>
      <p:ext uri="{19B8F6BF-5375-455C-9EA6-DF929625EA0E}">
        <p15:presenceInfo xmlns:p15="http://schemas.microsoft.com/office/powerpoint/2012/main" userId="Cathy Erskine" providerId="None"/>
      </p:ext>
    </p:extLst>
  </p:cmAuthor>
  <p:cmAuthor id="2" name="Jodi Poley" initials="JP" lastIdx="1" clrIdx="1">
    <p:extLst>
      <p:ext uri="{19B8F6BF-5375-455C-9EA6-DF929625EA0E}">
        <p15:presenceInfo xmlns:p15="http://schemas.microsoft.com/office/powerpoint/2012/main" userId="S-1-5-21-2435422866-4226457370-2375224251-2162" providerId="AD"/>
      </p:ext>
    </p:extLst>
  </p:cmAuthor>
  <p:cmAuthor id="3" name="Cathy Erskine" initials="CE [2]" lastIdx="16" clrIdx="2">
    <p:extLst>
      <p:ext uri="{19B8F6BF-5375-455C-9EA6-DF929625EA0E}">
        <p15:presenceInfo xmlns:p15="http://schemas.microsoft.com/office/powerpoint/2012/main" userId="S::c.erskine@dcnr.nv.gov::e0647a3d-6dd5-47a1-82e7-a473aa7d69c6" providerId="AD"/>
      </p:ext>
    </p:extLst>
  </p:cmAuthor>
  <p:cmAuthor id="4" name="Kelly Williams" initials="KW" lastIdx="14" clrIdx="3">
    <p:extLst>
      <p:ext uri="{19B8F6BF-5375-455C-9EA6-DF929625EA0E}">
        <p15:presenceInfo xmlns:p15="http://schemas.microsoft.com/office/powerpoint/2012/main" userId="S::k.williams@dcnr.nv.gov::fc070b18-8504-4481-93ac-d878488c50c3" providerId="AD"/>
      </p:ext>
    </p:extLst>
  </p:cmAuthor>
  <p:cmAuthor id="5" name="Brad Crowell" initials="BC" lastIdx="18" clrIdx="4">
    <p:extLst>
      <p:ext uri="{19B8F6BF-5375-455C-9EA6-DF929625EA0E}">
        <p15:presenceInfo xmlns:p15="http://schemas.microsoft.com/office/powerpoint/2012/main" userId="S::bcrowell@dcnr.nv.gov::a7890486-599d-46b6-ab24-5356422ebf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297"/>
    <a:srgbClr val="5F4B3B"/>
    <a:srgbClr val="C2D1DA"/>
    <a:srgbClr val="FF9900"/>
    <a:srgbClr val="E3F3FA"/>
    <a:srgbClr val="FFFF00"/>
    <a:srgbClr val="E7E725"/>
    <a:srgbClr val="3E8E4B"/>
    <a:srgbClr val="629D45"/>
    <a:srgbClr val="B45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84867" autoAdjust="0"/>
  </p:normalViewPr>
  <p:slideViewPr>
    <p:cSldViewPr snapToGrid="0">
      <p:cViewPr varScale="1">
        <p:scale>
          <a:sx n="94" d="100"/>
          <a:sy n="94" d="100"/>
        </p:scale>
        <p:origin x="210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4"/>
            <a:ext cx="3038145" cy="464205"/>
          </a:xfrm>
          <a:prstGeom prst="rect">
            <a:avLst/>
          </a:prstGeom>
        </p:spPr>
        <p:txBody>
          <a:bodyPr vert="horz" lIns="88015" tIns="44003" rIns="88015" bIns="44003" rtlCol="0"/>
          <a:lstStyle>
            <a:lvl1pPr algn="l">
              <a:defRPr sz="1200"/>
            </a:lvl1pPr>
          </a:lstStyle>
          <a:p>
            <a:endParaRPr lang="en-US"/>
          </a:p>
        </p:txBody>
      </p:sp>
      <p:sp>
        <p:nvSpPr>
          <p:cNvPr id="3" name="Date Placeholder 2"/>
          <p:cNvSpPr>
            <a:spLocks noGrp="1"/>
          </p:cNvSpPr>
          <p:nvPr>
            <p:ph type="dt" idx="1"/>
          </p:nvPr>
        </p:nvSpPr>
        <p:spPr>
          <a:xfrm>
            <a:off x="3970746" y="14"/>
            <a:ext cx="3038145" cy="464205"/>
          </a:xfrm>
          <a:prstGeom prst="rect">
            <a:avLst/>
          </a:prstGeom>
        </p:spPr>
        <p:txBody>
          <a:bodyPr vert="horz" lIns="88015" tIns="44003" rIns="88015" bIns="44003" rtlCol="0"/>
          <a:lstStyle>
            <a:lvl1pPr algn="r">
              <a:defRPr sz="1200"/>
            </a:lvl1pPr>
          </a:lstStyle>
          <a:p>
            <a:fld id="{F1E5B160-7981-405C-9F4C-B8A1E1E06422}" type="datetimeFigureOut">
              <a:rPr lang="en-US" smtClean="0"/>
              <a:pPr/>
              <a:t>10/10/2023</a:t>
            </a:fld>
            <a:endParaRPr lang="en-US"/>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lIns="88015" tIns="44003" rIns="88015" bIns="44003" rtlCol="0" anchor="ctr"/>
          <a:lstStyle/>
          <a:p>
            <a:endParaRPr lang="en-US"/>
          </a:p>
        </p:txBody>
      </p:sp>
      <p:sp>
        <p:nvSpPr>
          <p:cNvPr id="5" name="Notes Placeholder 4"/>
          <p:cNvSpPr>
            <a:spLocks noGrp="1"/>
          </p:cNvSpPr>
          <p:nvPr>
            <p:ph type="body" sz="quarter" idx="3"/>
          </p:nvPr>
        </p:nvSpPr>
        <p:spPr>
          <a:xfrm>
            <a:off x="701348" y="4416114"/>
            <a:ext cx="5607711" cy="4182457"/>
          </a:xfrm>
          <a:prstGeom prst="rect">
            <a:avLst/>
          </a:prstGeom>
        </p:spPr>
        <p:txBody>
          <a:bodyPr vert="horz" lIns="88015" tIns="44003" rIns="88015" bIns="44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2" y="8830674"/>
            <a:ext cx="3038145" cy="464205"/>
          </a:xfrm>
          <a:prstGeom prst="rect">
            <a:avLst/>
          </a:prstGeom>
        </p:spPr>
        <p:txBody>
          <a:bodyPr vert="horz" lIns="88015" tIns="44003" rIns="88015" bIns="44003" rtlCol="0" anchor="b"/>
          <a:lstStyle>
            <a:lvl1pPr algn="l">
              <a:defRPr sz="1200"/>
            </a:lvl1pPr>
          </a:lstStyle>
          <a:p>
            <a:endParaRPr lang="en-US"/>
          </a:p>
        </p:txBody>
      </p:sp>
      <p:sp>
        <p:nvSpPr>
          <p:cNvPr id="7" name="Slide Number Placeholder 6"/>
          <p:cNvSpPr>
            <a:spLocks noGrp="1"/>
          </p:cNvSpPr>
          <p:nvPr>
            <p:ph type="sldNum" sz="quarter" idx="5"/>
          </p:nvPr>
        </p:nvSpPr>
        <p:spPr>
          <a:xfrm>
            <a:off x="3970746" y="8830674"/>
            <a:ext cx="3038145" cy="464205"/>
          </a:xfrm>
          <a:prstGeom prst="rect">
            <a:avLst/>
          </a:prstGeom>
        </p:spPr>
        <p:txBody>
          <a:bodyPr vert="horz" lIns="88015" tIns="44003" rIns="88015" bIns="44003" rtlCol="0" anchor="b"/>
          <a:lstStyle>
            <a:lvl1pPr algn="r">
              <a:defRPr sz="1200"/>
            </a:lvl1pPr>
          </a:lstStyle>
          <a:p>
            <a:fld id="{B522BFD1-B64D-4EAE-A0E6-2F7E7F4A7A4A}" type="slidenum">
              <a:rPr lang="en-US" smtClean="0"/>
              <a:pPr/>
              <a:t>‹#›</a:t>
            </a:fld>
            <a:endParaRPr lang="en-US"/>
          </a:p>
        </p:txBody>
      </p:sp>
    </p:spTree>
    <p:extLst>
      <p:ext uri="{BB962C8B-B14F-4D97-AF65-F5344CB8AC3E}">
        <p14:creationId xmlns:p14="http://schemas.microsoft.com/office/powerpoint/2010/main" val="300163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22BFD1-B64D-4EAE-A0E6-2F7E7F4A7A4A}" type="slidenum">
              <a:rPr lang="en-US" smtClean="0"/>
              <a:pPr/>
              <a:t>1</a:t>
            </a:fld>
            <a:endParaRPr lang="en-US"/>
          </a:p>
        </p:txBody>
      </p:sp>
    </p:spTree>
    <p:extLst>
      <p:ext uri="{BB962C8B-B14F-4D97-AF65-F5344CB8AC3E}">
        <p14:creationId xmlns:p14="http://schemas.microsoft.com/office/powerpoint/2010/main" val="2106975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Not exhaustive definitions, you can explain why your program addresses these impacts beyond definitions </a:t>
            </a:r>
          </a:p>
          <a:p>
            <a:r>
              <a:rPr lang="en-US" dirty="0"/>
              <a:t>Impacts are lumped together in the application questions – make sure to answer to all that you can – show application </a:t>
            </a:r>
          </a:p>
          <a:p>
            <a:r>
              <a:rPr lang="en-US" dirty="0"/>
              <a:t>Did they provide examples of how their programming will adhere to these definitions, or do they provide their own definition with sound logic? </a:t>
            </a:r>
          </a:p>
          <a:p>
            <a:r>
              <a:rPr lang="en-US" dirty="0"/>
              <a:t>If things are jargony, or there are acronyms you don’t understand, give Kendal a call/email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application </a:t>
            </a:r>
          </a:p>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10</a:t>
            </a:fld>
            <a:endParaRPr lang="en-US"/>
          </a:p>
        </p:txBody>
      </p:sp>
    </p:spTree>
    <p:extLst>
      <p:ext uri="{BB962C8B-B14F-4D97-AF65-F5344CB8AC3E}">
        <p14:creationId xmlns:p14="http://schemas.microsoft.com/office/powerpoint/2010/main" val="224419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Blue is objective scores that I will have calculated ahead of time</a:t>
            </a:r>
          </a:p>
          <a:p>
            <a:r>
              <a:rPr lang="en-US" dirty="0"/>
              <a:t>Yellow is what TAC will be scoring </a:t>
            </a:r>
          </a:p>
          <a:p>
            <a:r>
              <a:rPr lang="en-US" dirty="0"/>
              <a:t>You will submit written application scores by the end of the day Nov 1</a:t>
            </a:r>
          </a:p>
          <a:p>
            <a:r>
              <a:rPr lang="en-US" dirty="0"/>
              <a:t>We will have your scores ready for you- you can adjust them based on presentations. </a:t>
            </a:r>
          </a:p>
          <a:p>
            <a:r>
              <a:rPr lang="en-US" dirty="0"/>
              <a:t>TAC submits ranked list of recommended awards. NDOR Administrator makes final decisions. </a:t>
            </a:r>
          </a:p>
          <a:p>
            <a:r>
              <a:rPr lang="en-US" dirty="0"/>
              <a:t>Look at excel scoresheet. </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11</a:t>
            </a:fld>
            <a:endParaRPr lang="en-US"/>
          </a:p>
        </p:txBody>
      </p:sp>
    </p:spTree>
    <p:extLst>
      <p:ext uri="{BB962C8B-B14F-4D97-AF65-F5344CB8AC3E}">
        <p14:creationId xmlns:p14="http://schemas.microsoft.com/office/powerpoint/2010/main" val="715115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Scheduling presentations now next week- will be on agenda to come for Nov 7</a:t>
            </a:r>
          </a:p>
          <a:p>
            <a:r>
              <a:rPr lang="en-US" dirty="0"/>
              <a:t># of presentations and planned time </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12</a:t>
            </a:fld>
            <a:endParaRPr lang="en-US"/>
          </a:p>
        </p:txBody>
      </p:sp>
    </p:spTree>
    <p:extLst>
      <p:ext uri="{BB962C8B-B14F-4D97-AF65-F5344CB8AC3E}">
        <p14:creationId xmlns:p14="http://schemas.microsoft.com/office/powerpoint/2010/main" val="2690075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Interested in economic benefit- but also mention personal ties, just to have on record. will be emailed </a:t>
            </a:r>
          </a:p>
        </p:txBody>
      </p:sp>
      <p:sp>
        <p:nvSpPr>
          <p:cNvPr id="4" name="Slide Number Placeholder 3"/>
          <p:cNvSpPr>
            <a:spLocks noGrp="1"/>
          </p:cNvSpPr>
          <p:nvPr>
            <p:ph type="sldNum" sz="quarter" idx="10"/>
          </p:nvPr>
        </p:nvSpPr>
        <p:spPr/>
        <p:txBody>
          <a:bodyPr/>
          <a:lstStyle/>
          <a:p>
            <a:fld id="{B522BFD1-B64D-4EAE-A0E6-2F7E7F4A7A4A}" type="slidenum">
              <a:rPr lang="en-US" smtClean="0"/>
              <a:pPr/>
              <a:t>13</a:t>
            </a:fld>
            <a:endParaRPr lang="en-US"/>
          </a:p>
        </p:txBody>
      </p:sp>
    </p:spTree>
    <p:extLst>
      <p:ext uri="{BB962C8B-B14F-4D97-AF65-F5344CB8AC3E}">
        <p14:creationId xmlns:p14="http://schemas.microsoft.com/office/powerpoint/2010/main" val="77823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History: Created in 2019 by the legislature, originally under state parks</a:t>
            </a:r>
          </a:p>
          <a:p>
            <a:endParaRPr lang="en-US" dirty="0"/>
          </a:p>
          <a:p>
            <a:r>
              <a:rPr lang="en-US" dirty="0"/>
              <a:t>Moved to NDOR with creation of NDOR</a:t>
            </a:r>
          </a:p>
        </p:txBody>
      </p:sp>
      <p:sp>
        <p:nvSpPr>
          <p:cNvPr id="4" name="Slide Number Placeholder 3"/>
          <p:cNvSpPr>
            <a:spLocks noGrp="1"/>
          </p:cNvSpPr>
          <p:nvPr>
            <p:ph type="sldNum" sz="quarter" idx="10"/>
          </p:nvPr>
        </p:nvSpPr>
        <p:spPr/>
        <p:txBody>
          <a:bodyPr/>
          <a:lstStyle/>
          <a:p>
            <a:fld id="{B522BFD1-B64D-4EAE-A0E6-2F7E7F4A7A4A}" type="slidenum">
              <a:rPr lang="en-US" smtClean="0"/>
              <a:pPr/>
              <a:t>2</a:t>
            </a:fld>
            <a:endParaRPr lang="en-US"/>
          </a:p>
        </p:txBody>
      </p:sp>
    </p:spTree>
    <p:extLst>
      <p:ext uri="{BB962C8B-B14F-4D97-AF65-F5344CB8AC3E}">
        <p14:creationId xmlns:p14="http://schemas.microsoft.com/office/powerpoint/2010/main" val="9860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Looking for projects that include time outdoors for kids </a:t>
            </a:r>
          </a:p>
          <a:p>
            <a:endParaRPr lang="en-US" dirty="0"/>
          </a:p>
          <a:p>
            <a:r>
              <a:rPr lang="en-US" dirty="0"/>
              <a:t>Audience is a large part of scoring- focus projects on areas of most need- students facing financial barriers or otherwise. Two part, stats and narrative </a:t>
            </a:r>
          </a:p>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3</a:t>
            </a:fld>
            <a:endParaRPr lang="en-US"/>
          </a:p>
        </p:txBody>
      </p:sp>
    </p:spTree>
    <p:extLst>
      <p:ext uri="{BB962C8B-B14F-4D97-AF65-F5344CB8AC3E}">
        <p14:creationId xmlns:p14="http://schemas.microsoft.com/office/powerpoint/2010/main" val="87087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If the TAC does not spend exact $ reserved for Tier II, we will allocate more towards Tier I, or there is the option for partial funding of projects as well. </a:t>
            </a:r>
          </a:p>
          <a:p>
            <a:r>
              <a:rPr lang="en-US" dirty="0"/>
              <a:t>Keep in mind sometimes with programming it is all or nothing for funding, not like infrastructure where you can pay for things in stages- think and ask presenters about what they could do programming without within their budgets. </a:t>
            </a:r>
          </a:p>
          <a:p>
            <a:r>
              <a:rPr lang="en-US" dirty="0"/>
              <a:t>1 ineligible Tier II project, still going through Tier I for eligibility, but so far, they are all eligible. </a:t>
            </a:r>
          </a:p>
          <a:p>
            <a:endParaRPr lang="en-US" dirty="0"/>
          </a:p>
          <a:p>
            <a:r>
              <a:rPr lang="en-US" dirty="0"/>
              <a:t>Feedback period update: 23 applications, $672,898, most Tier II grants. </a:t>
            </a:r>
          </a:p>
        </p:txBody>
      </p:sp>
      <p:sp>
        <p:nvSpPr>
          <p:cNvPr id="4" name="Slide Number Placeholder 3"/>
          <p:cNvSpPr>
            <a:spLocks noGrp="1"/>
          </p:cNvSpPr>
          <p:nvPr>
            <p:ph type="sldNum" sz="quarter" idx="10"/>
          </p:nvPr>
        </p:nvSpPr>
        <p:spPr/>
        <p:txBody>
          <a:bodyPr/>
          <a:lstStyle/>
          <a:p>
            <a:fld id="{B522BFD1-B64D-4EAE-A0E6-2F7E7F4A7A4A}" type="slidenum">
              <a:rPr lang="en-US" smtClean="0"/>
              <a:pPr/>
              <a:t>4</a:t>
            </a:fld>
            <a:endParaRPr lang="en-US"/>
          </a:p>
        </p:txBody>
      </p:sp>
    </p:spTree>
    <p:extLst>
      <p:ext uri="{BB962C8B-B14F-4D97-AF65-F5344CB8AC3E}">
        <p14:creationId xmlns:p14="http://schemas.microsoft.com/office/powerpoint/2010/main" val="423084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Not going to add up to 34, many applications serve multiple counties, so these are the numbers of proposals that include these counties </a:t>
            </a:r>
          </a:p>
          <a:p>
            <a:r>
              <a:rPr lang="en-US" dirty="0"/>
              <a:t>3 different nations/reservations named, but more who indicated they would be working within counties </a:t>
            </a:r>
          </a:p>
          <a:p>
            <a:r>
              <a:rPr lang="en-US" dirty="0"/>
              <a:t>None specifically for Lincoln, Esmeralda – could ask statewide projects to focus efforts there </a:t>
            </a:r>
          </a:p>
        </p:txBody>
      </p:sp>
      <p:sp>
        <p:nvSpPr>
          <p:cNvPr id="4" name="Slide Number Placeholder 3"/>
          <p:cNvSpPr>
            <a:spLocks noGrp="1"/>
          </p:cNvSpPr>
          <p:nvPr>
            <p:ph type="sldNum" sz="quarter" idx="10"/>
          </p:nvPr>
        </p:nvSpPr>
        <p:spPr/>
        <p:txBody>
          <a:bodyPr/>
          <a:lstStyle/>
          <a:p>
            <a:fld id="{B522BFD1-B64D-4EAE-A0E6-2F7E7F4A7A4A}" type="slidenum">
              <a:rPr lang="en-US" smtClean="0"/>
              <a:pPr/>
              <a:t>5</a:t>
            </a:fld>
            <a:endParaRPr lang="en-US"/>
          </a:p>
        </p:txBody>
      </p:sp>
    </p:spTree>
    <p:extLst>
      <p:ext uri="{BB962C8B-B14F-4D97-AF65-F5344CB8AC3E}">
        <p14:creationId xmlns:p14="http://schemas.microsoft.com/office/powerpoint/2010/main" val="264367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 on the whole day, we are working now to schedule those presentations – 20 minutes per applicant- you can adjust scores from written material at that time</a:t>
            </a:r>
          </a:p>
          <a:p>
            <a:endParaRPr lang="en-US" dirty="0"/>
          </a:p>
        </p:txBody>
      </p:sp>
      <p:sp>
        <p:nvSpPr>
          <p:cNvPr id="4" name="Slide Number Placeholder 3"/>
          <p:cNvSpPr>
            <a:spLocks noGrp="1"/>
          </p:cNvSpPr>
          <p:nvPr>
            <p:ph type="sldNum" sz="quarter" idx="5"/>
          </p:nvPr>
        </p:nvSpPr>
        <p:spPr/>
        <p:txBody>
          <a:bodyPr/>
          <a:lstStyle/>
          <a:p>
            <a:fld id="{B522BFD1-B64D-4EAE-A0E6-2F7E7F4A7A4A}" type="slidenum">
              <a:rPr lang="en-US" smtClean="0"/>
              <a:pPr/>
              <a:t>6</a:t>
            </a:fld>
            <a:endParaRPr lang="en-US"/>
          </a:p>
        </p:txBody>
      </p:sp>
    </p:spTree>
    <p:extLst>
      <p:ext uri="{BB962C8B-B14F-4D97-AF65-F5344CB8AC3E}">
        <p14:creationId xmlns:p14="http://schemas.microsoft.com/office/powerpoint/2010/main" val="221779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7</a:t>
            </a:fld>
            <a:endParaRPr lang="en-US"/>
          </a:p>
        </p:txBody>
      </p:sp>
    </p:spTree>
    <p:extLst>
      <p:ext uri="{BB962C8B-B14F-4D97-AF65-F5344CB8AC3E}">
        <p14:creationId xmlns:p14="http://schemas.microsoft.com/office/powerpoint/2010/main" val="153412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Pause for questions so far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gray areas – garden beds are eligible, digging a hole to post a bat box. </a:t>
            </a:r>
          </a:p>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8</a:t>
            </a:fld>
            <a:endParaRPr lang="en-US"/>
          </a:p>
        </p:txBody>
      </p:sp>
    </p:spTree>
    <p:extLst>
      <p:ext uri="{BB962C8B-B14F-4D97-AF65-F5344CB8AC3E}">
        <p14:creationId xmlns:p14="http://schemas.microsoft.com/office/powerpoint/2010/main" val="113942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9788" cy="3486150"/>
          </a:xfrm>
        </p:spPr>
      </p:sp>
      <p:sp>
        <p:nvSpPr>
          <p:cNvPr id="3" name="Notes Placeholder 2"/>
          <p:cNvSpPr>
            <a:spLocks noGrp="1"/>
          </p:cNvSpPr>
          <p:nvPr>
            <p:ph type="body" idx="1"/>
          </p:nvPr>
        </p:nvSpPr>
        <p:spPr/>
        <p:txBody>
          <a:bodyPr>
            <a:normAutofit/>
          </a:bodyPr>
          <a:lstStyle/>
          <a:p>
            <a:r>
              <a:rPr lang="en-US" dirty="0"/>
              <a:t>Match is not required! </a:t>
            </a:r>
          </a:p>
          <a:p>
            <a:r>
              <a:rPr lang="en-US" dirty="0"/>
              <a:t>This is an objective score- but you may want to review it anyway. </a:t>
            </a:r>
          </a:p>
          <a:p>
            <a:endParaRPr lang="en-US" dirty="0"/>
          </a:p>
        </p:txBody>
      </p:sp>
      <p:sp>
        <p:nvSpPr>
          <p:cNvPr id="4" name="Slide Number Placeholder 3"/>
          <p:cNvSpPr>
            <a:spLocks noGrp="1"/>
          </p:cNvSpPr>
          <p:nvPr>
            <p:ph type="sldNum" sz="quarter" idx="10"/>
          </p:nvPr>
        </p:nvSpPr>
        <p:spPr/>
        <p:txBody>
          <a:bodyPr/>
          <a:lstStyle/>
          <a:p>
            <a:fld id="{B522BFD1-B64D-4EAE-A0E6-2F7E7F4A7A4A}" type="slidenum">
              <a:rPr lang="en-US" smtClean="0"/>
              <a:pPr/>
              <a:t>9</a:t>
            </a:fld>
            <a:endParaRPr lang="en-US"/>
          </a:p>
        </p:txBody>
      </p:sp>
    </p:spTree>
    <p:extLst>
      <p:ext uri="{BB962C8B-B14F-4D97-AF65-F5344CB8AC3E}">
        <p14:creationId xmlns:p14="http://schemas.microsoft.com/office/powerpoint/2010/main" val="26936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0ECB74-3AFE-4E12-B2AD-283CD20E3D80}" type="datetime1">
              <a:rPr lang="en-US" smtClean="0"/>
              <a:pPr>
                <a:defRPr/>
              </a:pPr>
              <a:t>10/10/2023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03D940-AB8C-4343-850E-90F1D850C6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723E48-8226-42A2-8E92-F9442D461A02}" type="datetime1">
              <a:rPr lang="en-US" smtClean="0"/>
              <a:pPr>
                <a:defRPr/>
              </a:pPr>
              <a:t>10/10/2023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986DD8-2FFF-4994-B346-F2AB0E9B20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0FE251-9D48-4B9F-9201-8E5F1D72C552}" type="datetime1">
              <a:rPr lang="en-US" smtClean="0"/>
              <a:pPr>
                <a:defRPr/>
              </a:pPr>
              <a:t>10/10/2023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F74486-C75A-4538-AD84-AE187F005C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42C760-425D-4147-BCB6-B8ADA312B452}" type="datetime1">
              <a:rPr lang="en-US" smtClean="0"/>
              <a:pPr>
                <a:defRPr/>
              </a:pPr>
              <a:t>10/10/2023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C8348-52CF-44E6-9411-5FE69E3D92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2D2EEC1-505B-48E6-B615-AD45F6560CD0}" type="datetime1">
              <a:rPr lang="en-US" smtClean="0"/>
              <a:pPr>
                <a:defRPr/>
              </a:pPr>
              <a:t>10/10/2023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7F8BF-BF66-45EB-A947-B0BE8FB086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0DC3FB-9157-43EB-8374-CFF18FACE4A9}" type="datetime1">
              <a:rPr lang="en-US" smtClean="0"/>
              <a:pPr>
                <a:defRPr/>
              </a:pPr>
              <a:t>10/10/2023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E9A24D-1E48-4654-8F52-08AEC378D0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B390B70-DB06-4686-9C9D-5E5DE5039A27}" type="datetime1">
              <a:rPr lang="en-US" smtClean="0"/>
              <a:pPr>
                <a:defRPr/>
              </a:pPr>
              <a:t>10/10/2023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1D5928-0355-4A38-8288-403E7045EBB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071ECAA-5EAA-4197-933B-20E0C3D11A28}" type="datetime1">
              <a:rPr lang="en-US" smtClean="0"/>
              <a:pPr>
                <a:defRPr/>
              </a:pPr>
              <a:t>10/10/2023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466AB5-A271-407F-883F-7DACAB1CE4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A90CE5-19FF-46EB-AA78-EDCCC32E26B7}" type="datetime1">
              <a:rPr lang="en-US" smtClean="0"/>
              <a:pPr>
                <a:defRPr/>
              </a:pPr>
              <a:t>10/10/2023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2C1140-0409-4EB3-BB7D-DC6DFCB6805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155927B-AD22-4EF3-90FE-18826A6F1943}" type="datetime1">
              <a:rPr lang="en-US" smtClean="0"/>
              <a:pPr>
                <a:defRPr/>
              </a:pPr>
              <a:t>10/10/2023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B18A20-8DD2-47AB-AD89-B976C7080B9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742C7CA-D93B-433C-A6B3-E3ACD45452F8}" type="datetime1">
              <a:rPr lang="en-US" smtClean="0"/>
              <a:pPr>
                <a:defRPr/>
              </a:pPr>
              <a:t>10/10/2023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AC2A62-B1C7-48A4-8033-59F371202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A40C84C-3242-4EDD-B0FD-DAD84A7DE56F}" type="datetime1">
              <a:rPr lang="en-US" smtClean="0"/>
              <a:t>10/10/2023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38254EE-1697-41C0-890F-42D22A39C3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C889CFB-5E6F-45BD-A132-D2265C051610}"/>
              </a:ext>
              <a:ext uri="{C183D7F6-B498-43B3-948B-1728B52AA6E4}">
                <adec:decorative xmlns:adec="http://schemas.microsoft.com/office/drawing/2017/decorative" val="1"/>
              </a:ext>
            </a:extLst>
          </p:cNvPr>
          <p:cNvSpPr/>
          <p:nvPr/>
        </p:nvSpPr>
        <p:spPr>
          <a:xfrm>
            <a:off x="3901688" y="6469700"/>
            <a:ext cx="5240819" cy="226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C3F945F-9F45-43B0-A206-B498D135BA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39629" y="2846946"/>
            <a:ext cx="1217230" cy="3813614"/>
          </a:xfrm>
          <a:prstGeom prst="rect">
            <a:avLst/>
          </a:prstGeom>
        </p:spPr>
      </p:pic>
      <p:sp>
        <p:nvSpPr>
          <p:cNvPr id="4" name="Rectangle 3">
            <a:extLst>
              <a:ext uri="{FF2B5EF4-FFF2-40B4-BE49-F238E27FC236}">
                <a16:creationId xmlns:a16="http://schemas.microsoft.com/office/drawing/2014/main" id="{9BBF04BE-6B0F-4303-8C13-A348345DE3EF}"/>
              </a:ext>
              <a:ext uri="{C183D7F6-B498-43B3-948B-1728B52AA6E4}">
                <adec:decorative xmlns:adec="http://schemas.microsoft.com/office/drawing/2017/decorative" val="1"/>
              </a:ext>
            </a:extLst>
          </p:cNvPr>
          <p:cNvSpPr/>
          <p:nvPr/>
        </p:nvSpPr>
        <p:spPr>
          <a:xfrm>
            <a:off x="3887620" y="6507289"/>
            <a:ext cx="5253539" cy="35497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6"/>
          <p:cNvSpPr txBox="1">
            <a:spLocks noChangeArrowheads="1"/>
          </p:cNvSpPr>
          <p:nvPr/>
        </p:nvSpPr>
        <p:spPr bwMode="auto">
          <a:xfrm>
            <a:off x="4772691" y="6543260"/>
            <a:ext cx="3498812" cy="538609"/>
          </a:xfrm>
          <a:prstGeom prst="rect">
            <a:avLst/>
          </a:prstGeom>
          <a:noFill/>
          <a:ln w="9525">
            <a:noFill/>
            <a:miter lim="800000"/>
            <a:headEnd/>
            <a:tailEnd/>
          </a:ln>
        </p:spPr>
        <p:txBody>
          <a:bodyPr wrap="square" lIns="91440" tIns="45720" rIns="91440" bIns="45720" anchor="t">
            <a:spAutoFit/>
          </a:bodyPr>
          <a:lstStyle/>
          <a:p>
            <a:pPr algn="ctr">
              <a:defRPr/>
            </a:pPr>
            <a:r>
              <a:rPr lang="en-US" sz="1600" dirty="0">
                <a:solidFill>
                  <a:schemeClr val="bg1"/>
                </a:solidFill>
                <a:latin typeface="Candara"/>
                <a:cs typeface="Arial"/>
              </a:rPr>
              <a:t>ndor.nv.gov</a:t>
            </a:r>
            <a:endParaRPr lang="en-US" sz="1600" dirty="0">
              <a:solidFill>
                <a:schemeClr val="bg1"/>
              </a:solidFill>
            </a:endParaRPr>
          </a:p>
          <a:p>
            <a:pPr algn="ctr">
              <a:defRPr/>
            </a:pPr>
            <a:endParaRPr lang="en-US" sz="1300" dirty="0">
              <a:latin typeface="+mn-lt"/>
              <a:cs typeface="Arial" pitchFamily="34" charset="0"/>
            </a:endParaRPr>
          </a:p>
        </p:txBody>
      </p:sp>
      <p:sp>
        <p:nvSpPr>
          <p:cNvPr id="13" name="TextBox 6"/>
          <p:cNvSpPr txBox="1">
            <a:spLocks noChangeArrowheads="1"/>
          </p:cNvSpPr>
          <p:nvPr/>
        </p:nvSpPr>
        <p:spPr bwMode="auto">
          <a:xfrm>
            <a:off x="3957364" y="3264432"/>
            <a:ext cx="5196754" cy="369332"/>
          </a:xfrm>
          <a:prstGeom prst="rect">
            <a:avLst/>
          </a:prstGeom>
          <a:noFill/>
          <a:ln w="9525">
            <a:noFill/>
            <a:miter lim="800000"/>
            <a:headEnd/>
            <a:tailEnd/>
          </a:ln>
        </p:spPr>
        <p:txBody>
          <a:bodyPr wrap="square" lIns="91440" tIns="45720" rIns="91440" bIns="45720" anchor="t">
            <a:spAutoFit/>
          </a:bodyPr>
          <a:lstStyle/>
          <a:p>
            <a:pPr algn="ctr">
              <a:spcAft>
                <a:spcPts val="0"/>
              </a:spcAft>
              <a:defRPr/>
            </a:pPr>
            <a:r>
              <a:rPr lang="en-US" dirty="0">
                <a:solidFill>
                  <a:srgbClr val="5F4B3B"/>
                </a:solidFill>
                <a:latin typeface="Candara"/>
                <a:cs typeface="Arial"/>
              </a:rPr>
              <a:t>Technical Advisory Committee Prep</a:t>
            </a:r>
          </a:p>
        </p:txBody>
      </p:sp>
      <p:sp>
        <p:nvSpPr>
          <p:cNvPr id="7" name="TextBox 6">
            <a:extLst>
              <a:ext uri="{FF2B5EF4-FFF2-40B4-BE49-F238E27FC236}">
                <a16:creationId xmlns:a16="http://schemas.microsoft.com/office/drawing/2014/main" id="{DC705748-69DD-4839-897E-E59A520DD1A9}"/>
              </a:ext>
            </a:extLst>
          </p:cNvPr>
          <p:cNvSpPr txBox="1">
            <a:spLocks noChangeArrowheads="1"/>
          </p:cNvSpPr>
          <p:nvPr/>
        </p:nvSpPr>
        <p:spPr bwMode="auto">
          <a:xfrm>
            <a:off x="4697877" y="4171398"/>
            <a:ext cx="3700734" cy="1215717"/>
          </a:xfrm>
          <a:prstGeom prst="rect">
            <a:avLst/>
          </a:prstGeom>
          <a:noFill/>
          <a:ln w="9525">
            <a:noFill/>
            <a:miter lim="800000"/>
            <a:headEnd/>
            <a:tailEnd/>
          </a:ln>
        </p:spPr>
        <p:txBody>
          <a:bodyPr wrap="square" lIns="91440" tIns="45720" rIns="91440" bIns="45720" anchor="t">
            <a:spAutoFit/>
          </a:bodyPr>
          <a:lstStyle/>
          <a:p>
            <a:pPr algn="ctr">
              <a:defRPr/>
            </a:pPr>
            <a:r>
              <a:rPr lang="en-US" sz="2000" b="1" dirty="0">
                <a:solidFill>
                  <a:srgbClr val="5F4B3B"/>
                </a:solidFill>
                <a:latin typeface="Candara"/>
                <a:cs typeface="Arial"/>
              </a:rPr>
              <a:t>Presented by:</a:t>
            </a:r>
          </a:p>
          <a:p>
            <a:pPr algn="ctr">
              <a:defRPr/>
            </a:pPr>
            <a:endParaRPr lang="en-US" sz="300" b="1" dirty="0">
              <a:solidFill>
                <a:srgbClr val="5F4B3B"/>
              </a:solidFill>
              <a:latin typeface="Candara"/>
            </a:endParaRPr>
          </a:p>
          <a:p>
            <a:pPr algn="ctr">
              <a:defRPr/>
            </a:pPr>
            <a:r>
              <a:rPr lang="en-US" dirty="0">
                <a:solidFill>
                  <a:srgbClr val="5F4B3B"/>
                </a:solidFill>
                <a:latin typeface="Candara"/>
                <a:cs typeface="Arial"/>
              </a:rPr>
              <a:t>Kendal Scott</a:t>
            </a:r>
          </a:p>
          <a:p>
            <a:pPr algn="ctr">
              <a:defRPr/>
            </a:pPr>
            <a:r>
              <a:rPr lang="en-US" i="1" dirty="0">
                <a:solidFill>
                  <a:srgbClr val="5F4B3B"/>
                </a:solidFill>
                <a:latin typeface="Candara"/>
                <a:cs typeface="Arial"/>
              </a:rPr>
              <a:t>Outdoor Education Lead</a:t>
            </a:r>
          </a:p>
          <a:p>
            <a:pPr algn="ctr">
              <a:defRPr/>
            </a:pPr>
            <a:endParaRPr lang="en-US" sz="1400" i="1" dirty="0">
              <a:solidFill>
                <a:srgbClr val="685240"/>
              </a:solidFill>
              <a:latin typeface="Candara"/>
              <a:cs typeface="Arial" pitchFamily="34" charset="0"/>
            </a:endParaRPr>
          </a:p>
        </p:txBody>
      </p:sp>
      <p:sp>
        <p:nvSpPr>
          <p:cNvPr id="3" name="Slide Number Placeholder 2">
            <a:extLst>
              <a:ext uri="{FF2B5EF4-FFF2-40B4-BE49-F238E27FC236}">
                <a16:creationId xmlns:a16="http://schemas.microsoft.com/office/drawing/2014/main" id="{A8278C69-C589-4D3F-9822-861994EAF3A7}"/>
              </a:ext>
            </a:extLst>
          </p:cNvPr>
          <p:cNvSpPr>
            <a:spLocks noGrp="1"/>
          </p:cNvSpPr>
          <p:nvPr>
            <p:ph type="sldNum" sz="quarter" idx="12"/>
          </p:nvPr>
        </p:nvSpPr>
        <p:spPr>
          <a:xfrm>
            <a:off x="6888446" y="6540610"/>
            <a:ext cx="2133600" cy="365125"/>
          </a:xfrm>
        </p:spPr>
        <p:txBody>
          <a:bodyPr/>
          <a:lstStyle/>
          <a:p>
            <a:pPr>
              <a:defRPr/>
            </a:pPr>
            <a:fld id="{0503D940-AB8C-4343-850E-90F1D850C687}" type="slidenum">
              <a:rPr lang="en-US" smtClean="0"/>
              <a:pPr>
                <a:defRPr/>
              </a:pPr>
              <a:t>1</a:t>
            </a:fld>
            <a:endParaRPr lang="en-US" dirty="0"/>
          </a:p>
        </p:txBody>
      </p:sp>
      <p:sp>
        <p:nvSpPr>
          <p:cNvPr id="16" name="TextBox 15">
            <a:extLst>
              <a:ext uri="{FF2B5EF4-FFF2-40B4-BE49-F238E27FC236}">
                <a16:creationId xmlns:a16="http://schemas.microsoft.com/office/drawing/2014/main" id="{22579F10-977A-4331-B2E7-D8F16A9A00B9}"/>
              </a:ext>
            </a:extLst>
          </p:cNvPr>
          <p:cNvSpPr txBox="1"/>
          <p:nvPr/>
        </p:nvSpPr>
        <p:spPr>
          <a:xfrm>
            <a:off x="4259190" y="3557452"/>
            <a:ext cx="4593100" cy="369332"/>
          </a:xfrm>
          <a:prstGeom prst="rect">
            <a:avLst/>
          </a:prstGeom>
          <a:noFill/>
        </p:spPr>
        <p:txBody>
          <a:bodyPr wrap="square">
            <a:spAutoFit/>
          </a:bodyPr>
          <a:lstStyle/>
          <a:p>
            <a:pPr algn="ctr">
              <a:spcAft>
                <a:spcPts val="0"/>
              </a:spcAft>
              <a:defRPr/>
            </a:pPr>
            <a:r>
              <a:rPr lang="en-US" sz="1800" dirty="0">
                <a:solidFill>
                  <a:srgbClr val="5F4B3B"/>
                </a:solidFill>
                <a:latin typeface="Candara"/>
                <a:cs typeface="Arial"/>
              </a:rPr>
              <a:t>________</a:t>
            </a:r>
            <a:endParaRPr lang="en-US" sz="1800" dirty="0"/>
          </a:p>
        </p:txBody>
      </p:sp>
      <p:sp>
        <p:nvSpPr>
          <p:cNvPr id="6" name="TextBox 6">
            <a:extLst>
              <a:ext uri="{FF2B5EF4-FFF2-40B4-BE49-F238E27FC236}">
                <a16:creationId xmlns:a16="http://schemas.microsoft.com/office/drawing/2014/main" id="{908DFFB7-77E9-5081-6290-C805834D2FDE}"/>
              </a:ext>
            </a:extLst>
          </p:cNvPr>
          <p:cNvSpPr txBox="1">
            <a:spLocks noChangeArrowheads="1"/>
          </p:cNvSpPr>
          <p:nvPr/>
        </p:nvSpPr>
        <p:spPr bwMode="auto">
          <a:xfrm>
            <a:off x="167680" y="6584524"/>
            <a:ext cx="3498812" cy="446276"/>
          </a:xfrm>
          <a:prstGeom prst="rect">
            <a:avLst/>
          </a:prstGeom>
          <a:noFill/>
          <a:ln w="9525">
            <a:noFill/>
            <a:miter lim="800000"/>
            <a:headEnd/>
            <a:tailEnd/>
          </a:ln>
        </p:spPr>
        <p:txBody>
          <a:bodyPr wrap="square" lIns="91440" tIns="45720" rIns="91440" bIns="45720" anchor="t">
            <a:spAutoFit/>
          </a:bodyPr>
          <a:lstStyle/>
          <a:p>
            <a:pPr algn="ctr">
              <a:defRPr/>
            </a:pPr>
            <a:r>
              <a:rPr lang="en-US" sz="1000" b="1">
                <a:solidFill>
                  <a:schemeClr val="bg1"/>
                </a:solidFill>
                <a:latin typeface="Candara"/>
                <a:cs typeface="Arial"/>
              </a:rPr>
              <a:t>Logo Owned by NDCNR.</a:t>
            </a:r>
            <a:endParaRPr lang="en-US" sz="1000" b="1">
              <a:solidFill>
                <a:schemeClr val="bg1"/>
              </a:solidFill>
            </a:endParaRPr>
          </a:p>
          <a:p>
            <a:pPr algn="ctr">
              <a:defRPr/>
            </a:pPr>
            <a:endParaRPr lang="en-US" sz="1300">
              <a:latin typeface="+mn-lt"/>
              <a:cs typeface="Arial" pitchFamily="34" charset="0"/>
            </a:endParaRPr>
          </a:p>
        </p:txBody>
      </p:sp>
      <p:pic>
        <p:nvPicPr>
          <p:cNvPr id="9" name="Picture 8">
            <a:extLst>
              <a:ext uri="{FF2B5EF4-FFF2-40B4-BE49-F238E27FC236}">
                <a16:creationId xmlns:a16="http://schemas.microsoft.com/office/drawing/2014/main" id="{FF263562-D9DC-B068-BFC8-8B934958569A}"/>
              </a:ext>
            </a:extLst>
          </p:cNvPr>
          <p:cNvPicPr>
            <a:picLocks noChangeAspect="1"/>
          </p:cNvPicPr>
          <p:nvPr/>
        </p:nvPicPr>
        <p:blipFill rotWithShape="1">
          <a:blip r:embed="rId4"/>
          <a:srcRect l="51870" t="-8150" r="1"/>
          <a:stretch/>
        </p:blipFill>
        <p:spPr>
          <a:xfrm>
            <a:off x="3901688" y="-1888"/>
            <a:ext cx="2667058" cy="819646"/>
          </a:xfrm>
          <a:prstGeom prst="rect">
            <a:avLst/>
          </a:prstGeom>
        </p:spPr>
      </p:pic>
      <p:pic>
        <p:nvPicPr>
          <p:cNvPr id="10" name="Picture 9" descr="A close up of a sign&#10;&#10;Description automatically generated">
            <a:extLst>
              <a:ext uri="{FF2B5EF4-FFF2-40B4-BE49-F238E27FC236}">
                <a16:creationId xmlns:a16="http://schemas.microsoft.com/office/drawing/2014/main" id="{701E16DA-EE06-2FD1-8817-58DE8831CA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8211" y="159660"/>
            <a:ext cx="2350045" cy="613055"/>
          </a:xfrm>
          <a:prstGeom prst="rect">
            <a:avLst/>
          </a:prstGeom>
        </p:spPr>
      </p:pic>
      <p:pic>
        <p:nvPicPr>
          <p:cNvPr id="18" name="Picture 17">
            <a:extLst>
              <a:ext uri="{FF2B5EF4-FFF2-40B4-BE49-F238E27FC236}">
                <a16:creationId xmlns:a16="http://schemas.microsoft.com/office/drawing/2014/main" id="{717DF548-3967-A065-764E-62E3A0109831}"/>
              </a:ext>
            </a:extLst>
          </p:cNvPr>
          <p:cNvPicPr>
            <a:picLocks noChangeAspect="1"/>
          </p:cNvPicPr>
          <p:nvPr/>
        </p:nvPicPr>
        <p:blipFill>
          <a:blip r:embed="rId6" cstate="print">
            <a:extLst>
              <a:ext uri="{28A0092B-C50C-407E-A947-70E740481C1C}">
                <a14:useLocalDpi xmlns:a14="http://schemas.microsoft.com/office/drawing/2010/main" val="0"/>
              </a:ext>
            </a:extLst>
          </a:blip>
          <a:srcRect l="20978" r="20978"/>
          <a:stretch/>
        </p:blipFill>
        <p:spPr>
          <a:xfrm>
            <a:off x="-44950" y="-19488"/>
            <a:ext cx="3937173" cy="6925223"/>
          </a:xfrm>
          <a:prstGeom prst="rect">
            <a:avLst/>
          </a:prstGeom>
        </p:spPr>
      </p:pic>
      <p:sp>
        <p:nvSpPr>
          <p:cNvPr id="2" name="TextBox 6">
            <a:extLst>
              <a:ext uri="{FF2B5EF4-FFF2-40B4-BE49-F238E27FC236}">
                <a16:creationId xmlns:a16="http://schemas.microsoft.com/office/drawing/2014/main" id="{4557A2D8-C385-810F-8E21-F850250516B9}"/>
              </a:ext>
            </a:extLst>
          </p:cNvPr>
          <p:cNvSpPr txBox="1">
            <a:spLocks noChangeArrowheads="1"/>
          </p:cNvSpPr>
          <p:nvPr/>
        </p:nvSpPr>
        <p:spPr bwMode="auto">
          <a:xfrm>
            <a:off x="4434388" y="2416222"/>
            <a:ext cx="4175417" cy="646331"/>
          </a:xfrm>
          <a:prstGeom prst="rect">
            <a:avLst/>
          </a:prstGeom>
          <a:noFill/>
          <a:ln w="9525">
            <a:noFill/>
            <a:miter lim="800000"/>
            <a:headEnd/>
            <a:tailEnd/>
          </a:ln>
        </p:spPr>
        <p:txBody>
          <a:bodyPr wrap="square" lIns="91440" tIns="45720" rIns="91440" bIns="45720" anchor="t">
            <a:spAutoFit/>
          </a:bodyPr>
          <a:lstStyle/>
          <a:p>
            <a:pPr algn="ctr">
              <a:spcAft>
                <a:spcPts val="0"/>
              </a:spcAft>
              <a:defRPr/>
            </a:pPr>
            <a:r>
              <a:rPr lang="en-US" b="1" dirty="0">
                <a:solidFill>
                  <a:srgbClr val="5F4B3B"/>
                </a:solidFill>
                <a:latin typeface="Candara"/>
                <a:cs typeface="Arial"/>
              </a:rPr>
              <a:t>Nevada Outdoor Education &amp; Recreation Grant Program</a:t>
            </a:r>
          </a:p>
        </p:txBody>
      </p:sp>
    </p:spTree>
    <p:extLst>
      <p:ext uri="{BB962C8B-B14F-4D97-AF65-F5344CB8AC3E}">
        <p14:creationId xmlns:p14="http://schemas.microsoft.com/office/powerpoint/2010/main" val="397714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784850"/>
            <a:ext cx="9134815"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10</a:t>
            </a:fld>
            <a:endParaRPr lang="en-US"/>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121922"/>
            <a:ext cx="7772400" cy="1470025"/>
          </a:xfrm>
        </p:spPr>
        <p:txBody>
          <a:bodyPr/>
          <a:lstStyle/>
          <a:p>
            <a:r>
              <a:rPr lang="en-US" sz="3200" b="1" cap="small" dirty="0">
                <a:solidFill>
                  <a:srgbClr val="002060"/>
                </a:solidFill>
                <a:latin typeface="Candara"/>
                <a:ea typeface="+mn-ea"/>
                <a:cs typeface="Arial"/>
              </a:rPr>
              <a:t>Program Impact</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sp>
        <p:nvSpPr>
          <p:cNvPr id="5" name="TextBox 4">
            <a:extLst>
              <a:ext uri="{FF2B5EF4-FFF2-40B4-BE49-F238E27FC236}">
                <a16:creationId xmlns:a16="http://schemas.microsoft.com/office/drawing/2014/main" id="{17624B09-699E-F2A4-D349-45E7413B1B83}"/>
              </a:ext>
            </a:extLst>
          </p:cNvPr>
          <p:cNvSpPr txBox="1"/>
          <p:nvPr/>
        </p:nvSpPr>
        <p:spPr>
          <a:xfrm>
            <a:off x="274807" y="1632376"/>
            <a:ext cx="3753767" cy="4108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Connect Students with Nature</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Academic Success</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Environmental Literacy</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Foster Stewardship</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Physical Health</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Self Confidence</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Personal Responsibility</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Cultural Education</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Community Involvement</a:t>
            </a:r>
          </a:p>
          <a:p>
            <a:pPr marL="285750" indent="-285750">
              <a:buFont typeface="Arial" panose="020B0604020202020204" pitchFamily="34" charset="0"/>
              <a:buChar char="•"/>
            </a:pPr>
            <a:endParaRPr lang="en-US" dirty="0">
              <a:solidFill>
                <a:srgbClr val="5F4B3B"/>
              </a:solidFill>
              <a:latin typeface="+mj-lt"/>
              <a:cs typeface="Arial" pitchFamily="34" charset="0"/>
            </a:endParaRPr>
          </a:p>
        </p:txBody>
      </p:sp>
      <p:sp>
        <p:nvSpPr>
          <p:cNvPr id="12" name="TextBox 11">
            <a:extLst>
              <a:ext uri="{FF2B5EF4-FFF2-40B4-BE49-F238E27FC236}">
                <a16:creationId xmlns:a16="http://schemas.microsoft.com/office/drawing/2014/main" id="{62FFC6FA-93D3-F25F-C7C4-8DF9BBCA4402}"/>
              </a:ext>
            </a:extLst>
          </p:cNvPr>
          <p:cNvSpPr txBox="1"/>
          <p:nvPr/>
        </p:nvSpPr>
        <p:spPr>
          <a:xfrm>
            <a:off x="3785117" y="2199702"/>
            <a:ext cx="5292326" cy="819776"/>
          </a:xfrm>
          <a:prstGeom prst="rect">
            <a:avLst/>
          </a:prstGeom>
          <a:solidFill>
            <a:srgbClr val="FF9933"/>
          </a:solidFill>
        </p:spPr>
        <p:txBody>
          <a:bodyPr wrap="square">
            <a:spAutoFit/>
          </a:bodyPr>
          <a:lstStyle/>
          <a:p>
            <a:pPr marL="0" marR="0">
              <a:lnSpc>
                <a:spcPct val="115000"/>
              </a:lnSpc>
              <a:spcBef>
                <a:spcPts val="0"/>
              </a:spcBef>
              <a:spcAft>
                <a:spcPts val="1000"/>
              </a:spcAft>
            </a:pPr>
            <a:r>
              <a:rPr lang="en-US" sz="1400" b="1" kern="1200" dirty="0">
                <a:effectLst/>
                <a:latin typeface="Tw Cen MT" panose="020B0602020104020603" pitchFamily="34" charset="0"/>
                <a:ea typeface="Tw Cen MT" panose="020B0602020104020603" pitchFamily="34" charset="0"/>
                <a:cs typeface="Times New Roman" panose="02020603050405020304" pitchFamily="18" charset="0"/>
              </a:rPr>
              <a:t>Self Confidence</a:t>
            </a:r>
            <a:r>
              <a:rPr lang="en-US" sz="1400" kern="1200" dirty="0">
                <a:effectLst/>
                <a:latin typeface="Tw Cen MT" panose="020B0602020104020603" pitchFamily="34" charset="0"/>
                <a:ea typeface="Tw Cen MT" panose="020B0602020104020603" pitchFamily="34" charset="0"/>
                <a:cs typeface="Times New Roman" panose="02020603050405020304" pitchFamily="18" charset="0"/>
              </a:rPr>
              <a:t>: Programs may teach to markers of social-emotional learning or provide opportunities for leadership, self-reflection, growth, independence, or setting and pursuing personal goals. </a:t>
            </a:r>
          </a:p>
        </p:txBody>
      </p:sp>
      <p:sp>
        <p:nvSpPr>
          <p:cNvPr id="13" name="TextBox 12">
            <a:extLst>
              <a:ext uri="{FF2B5EF4-FFF2-40B4-BE49-F238E27FC236}">
                <a16:creationId xmlns:a16="http://schemas.microsoft.com/office/drawing/2014/main" id="{133B4A7A-B449-D309-658D-95616BEF5586}"/>
              </a:ext>
            </a:extLst>
          </p:cNvPr>
          <p:cNvSpPr txBox="1"/>
          <p:nvPr/>
        </p:nvSpPr>
        <p:spPr>
          <a:xfrm>
            <a:off x="3785117" y="3817541"/>
            <a:ext cx="5292326" cy="1563057"/>
          </a:xfrm>
          <a:prstGeom prst="rect">
            <a:avLst/>
          </a:prstGeom>
          <a:solidFill>
            <a:schemeClr val="accent1">
              <a:lumMod val="60000"/>
              <a:lumOff val="40000"/>
            </a:schemeClr>
          </a:solidFill>
        </p:spPr>
        <p:txBody>
          <a:bodyPr wrap="square">
            <a:spAutoFit/>
          </a:bodyPr>
          <a:lstStyle/>
          <a:p>
            <a:pPr marL="0" marR="0">
              <a:lnSpc>
                <a:spcPct val="115000"/>
              </a:lnSpc>
              <a:spcBef>
                <a:spcPts val="0"/>
              </a:spcBef>
              <a:spcAft>
                <a:spcPts val="1000"/>
              </a:spcAft>
            </a:pPr>
            <a:r>
              <a:rPr lang="en-US" sz="1400" b="1" kern="1200" dirty="0">
                <a:effectLst/>
                <a:latin typeface="Tw Cen MT" panose="020B0602020104020603" pitchFamily="34" charset="0"/>
                <a:ea typeface="Tw Cen MT" panose="020B0602020104020603" pitchFamily="34" charset="0"/>
                <a:cs typeface="Times New Roman" panose="02020603050405020304" pitchFamily="18" charset="0"/>
              </a:rPr>
              <a:t>Connect Students with Nature</a:t>
            </a:r>
            <a:r>
              <a:rPr lang="en-US" sz="1400" kern="1200" dirty="0">
                <a:effectLst/>
                <a:latin typeface="Tw Cen MT" panose="020B0602020104020603" pitchFamily="34" charset="0"/>
                <a:ea typeface="Tw Cen MT" panose="020B0602020104020603" pitchFamily="34" charset="0"/>
                <a:cs typeface="Times New Roman" panose="02020603050405020304" pitchFamily="18" charset="0"/>
              </a:rPr>
              <a:t>: Nature connectedness happens when individuals feel they belong in and are a part of nature. To build this connection, programs may provide significant time in or sensory interaction with the outdoors, focus on forming social connections or facilitating positive experiences and moods in nature, or provide learning about Nevada’s nature. </a:t>
            </a:r>
          </a:p>
        </p:txBody>
      </p:sp>
    </p:spTree>
    <p:extLst>
      <p:ext uri="{BB962C8B-B14F-4D97-AF65-F5344CB8AC3E}">
        <p14:creationId xmlns:p14="http://schemas.microsoft.com/office/powerpoint/2010/main" val="82136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586855"/>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11</a:t>
            </a:fld>
            <a:endParaRPr lang="en-US"/>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228251"/>
            <a:ext cx="7772400" cy="1470025"/>
          </a:xfrm>
        </p:spPr>
        <p:txBody>
          <a:bodyPr/>
          <a:lstStyle/>
          <a:p>
            <a:r>
              <a:rPr lang="en-US" sz="3200" b="1" cap="small" dirty="0">
                <a:solidFill>
                  <a:srgbClr val="002060"/>
                </a:solidFill>
                <a:latin typeface="Candara"/>
                <a:ea typeface="+mn-ea"/>
                <a:cs typeface="Arial"/>
              </a:rPr>
              <a:t>Scoring</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pic>
        <p:nvPicPr>
          <p:cNvPr id="5" name="Picture 4" descr="Table&#10;&#10;Description automatically generated">
            <a:extLst>
              <a:ext uri="{FF2B5EF4-FFF2-40B4-BE49-F238E27FC236}">
                <a16:creationId xmlns:a16="http://schemas.microsoft.com/office/drawing/2014/main" id="{7FF919AF-382C-FF8F-D0BD-D9BA34047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319" y="932479"/>
            <a:ext cx="5245361" cy="5724981"/>
          </a:xfrm>
          <a:prstGeom prst="rect">
            <a:avLst/>
          </a:prstGeom>
        </p:spPr>
      </p:pic>
    </p:spTree>
    <p:extLst>
      <p:ext uri="{BB962C8B-B14F-4D97-AF65-F5344CB8AC3E}">
        <p14:creationId xmlns:p14="http://schemas.microsoft.com/office/powerpoint/2010/main" val="292437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586855"/>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12</a:t>
            </a:fld>
            <a:endParaRPr lang="en-US"/>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228251"/>
            <a:ext cx="7772400" cy="1470025"/>
          </a:xfrm>
        </p:spPr>
        <p:txBody>
          <a:bodyPr/>
          <a:lstStyle/>
          <a:p>
            <a:r>
              <a:rPr lang="en-US" sz="3200" b="1" cap="small" dirty="0">
                <a:solidFill>
                  <a:srgbClr val="002060"/>
                </a:solidFill>
                <a:latin typeface="Candara"/>
                <a:ea typeface="+mn-ea"/>
                <a:cs typeface="Arial"/>
              </a:rPr>
              <a:t>November 7</a:t>
            </a:r>
            <a:r>
              <a:rPr lang="en-US" sz="3200" b="1" cap="small" baseline="30000" dirty="0">
                <a:solidFill>
                  <a:srgbClr val="002060"/>
                </a:solidFill>
                <a:latin typeface="Candara"/>
                <a:ea typeface="+mn-ea"/>
                <a:cs typeface="Arial"/>
              </a:rPr>
              <a:t>TH</a:t>
            </a:r>
            <a:r>
              <a:rPr lang="en-US" sz="3200" b="1" cap="small" dirty="0">
                <a:solidFill>
                  <a:srgbClr val="002060"/>
                </a:solidFill>
                <a:latin typeface="Candara"/>
                <a:ea typeface="+mn-ea"/>
                <a:cs typeface="Arial"/>
              </a:rPr>
              <a:t> &amp; 8</a:t>
            </a:r>
            <a:r>
              <a:rPr lang="en-US" sz="3200" b="1" cap="small" baseline="30000" dirty="0">
                <a:solidFill>
                  <a:srgbClr val="002060"/>
                </a:solidFill>
                <a:latin typeface="Candara"/>
                <a:ea typeface="+mn-ea"/>
                <a:cs typeface="Arial"/>
              </a:rPr>
              <a:t>TH</a:t>
            </a:r>
            <a:r>
              <a:rPr lang="en-US" sz="3200" b="1" cap="small" dirty="0">
                <a:solidFill>
                  <a:srgbClr val="002060"/>
                </a:solidFill>
                <a:latin typeface="Candara"/>
                <a:ea typeface="+mn-ea"/>
                <a:cs typeface="Arial"/>
              </a:rPr>
              <a:t> TAC Meeting</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sp>
        <p:nvSpPr>
          <p:cNvPr id="2" name="TextBox 1">
            <a:extLst>
              <a:ext uri="{FF2B5EF4-FFF2-40B4-BE49-F238E27FC236}">
                <a16:creationId xmlns:a16="http://schemas.microsoft.com/office/drawing/2014/main" id="{47508443-376C-F3B2-880E-D3BA4C28F0B2}"/>
              </a:ext>
            </a:extLst>
          </p:cNvPr>
          <p:cNvSpPr txBox="1"/>
          <p:nvPr/>
        </p:nvSpPr>
        <p:spPr>
          <a:xfrm>
            <a:off x="478007" y="1280311"/>
            <a:ext cx="8178800" cy="3277820"/>
          </a:xfrm>
          <a:prstGeom prst="rect">
            <a:avLst/>
          </a:prstGeom>
          <a:noFill/>
        </p:spPr>
        <p:txBody>
          <a:bodyPr wrap="square" rtlCol="0">
            <a:spAutoFit/>
          </a:bodyPr>
          <a:lstStyle/>
          <a:p>
            <a:pPr>
              <a:lnSpc>
                <a:spcPct val="150000"/>
              </a:lnSpc>
            </a:pPr>
            <a:r>
              <a:rPr lang="en-US" dirty="0">
                <a:solidFill>
                  <a:srgbClr val="5F4B3B"/>
                </a:solidFill>
                <a:latin typeface="+mj-lt"/>
                <a:cs typeface="Arial" pitchFamily="34" charset="0"/>
              </a:rPr>
              <a:t>Location: Carson City (DCNR) or virtual</a:t>
            </a:r>
          </a:p>
          <a:p>
            <a:pPr>
              <a:lnSpc>
                <a:spcPct val="150000"/>
              </a:lnSpc>
            </a:pPr>
            <a:endParaRPr lang="en-US" dirty="0">
              <a:solidFill>
                <a:srgbClr val="5F4B3B"/>
              </a:solidFill>
              <a:latin typeface="+mj-lt"/>
              <a:cs typeface="Arial" pitchFamily="34" charset="0"/>
            </a:endParaRPr>
          </a:p>
          <a:p>
            <a:pPr>
              <a:lnSpc>
                <a:spcPct val="150000"/>
              </a:lnSpc>
            </a:pPr>
            <a:r>
              <a:rPr lang="en-US" dirty="0">
                <a:solidFill>
                  <a:srgbClr val="5F4B3B"/>
                </a:solidFill>
                <a:latin typeface="+mj-lt"/>
                <a:cs typeface="Arial" pitchFamily="34" charset="0"/>
              </a:rPr>
              <a:t>20-minute presentations per applicant  </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10 minutes on the project </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10 minutes for questions </a:t>
            </a:r>
          </a:p>
          <a:p>
            <a:pPr marL="285750"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a:p>
            <a:pPr>
              <a:lnSpc>
                <a:spcPct val="150000"/>
              </a:lnSpc>
            </a:pPr>
            <a:r>
              <a:rPr lang="en-US" dirty="0">
                <a:solidFill>
                  <a:srgbClr val="5F4B3B"/>
                </a:solidFill>
                <a:latin typeface="+mj-lt"/>
                <a:cs typeface="Arial" pitchFamily="34" charset="0"/>
              </a:rPr>
              <a:t>Submit recommendations for funding to NDOR Administrator </a:t>
            </a:r>
          </a:p>
          <a:p>
            <a:pPr marL="285750" indent="-285750">
              <a:buFont typeface="Arial" panose="020B0604020202020204" pitchFamily="34" charset="0"/>
              <a:buChar char="•"/>
            </a:pPr>
            <a:endParaRPr lang="en-US" dirty="0">
              <a:solidFill>
                <a:srgbClr val="5F4B3B"/>
              </a:solidFill>
              <a:latin typeface="+mj-lt"/>
              <a:cs typeface="Arial" pitchFamily="34" charset="0"/>
            </a:endParaRPr>
          </a:p>
        </p:txBody>
      </p:sp>
    </p:spTree>
    <p:extLst>
      <p:ext uri="{BB962C8B-B14F-4D97-AF65-F5344CB8AC3E}">
        <p14:creationId xmlns:p14="http://schemas.microsoft.com/office/powerpoint/2010/main" val="391900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586855"/>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13</a:t>
            </a:fld>
            <a:endParaRPr lang="en-US"/>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228251"/>
            <a:ext cx="7772400" cy="1470025"/>
          </a:xfrm>
        </p:spPr>
        <p:txBody>
          <a:bodyPr/>
          <a:lstStyle/>
          <a:p>
            <a:r>
              <a:rPr lang="en-US" sz="3200" b="1" cap="small" dirty="0">
                <a:solidFill>
                  <a:srgbClr val="002060"/>
                </a:solidFill>
                <a:latin typeface="Candara"/>
                <a:ea typeface="+mn-ea"/>
                <a:cs typeface="Arial"/>
              </a:rPr>
              <a:t>Conflict of Interest</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sp>
        <p:nvSpPr>
          <p:cNvPr id="2" name="TextBox 1">
            <a:extLst>
              <a:ext uri="{FF2B5EF4-FFF2-40B4-BE49-F238E27FC236}">
                <a16:creationId xmlns:a16="http://schemas.microsoft.com/office/drawing/2014/main" id="{37FD6C72-0F6D-0B6D-FC3D-2D947A1D1469}"/>
              </a:ext>
            </a:extLst>
          </p:cNvPr>
          <p:cNvSpPr txBox="1"/>
          <p:nvPr/>
        </p:nvSpPr>
        <p:spPr>
          <a:xfrm>
            <a:off x="579607" y="1961031"/>
            <a:ext cx="8178800" cy="2446824"/>
          </a:xfrm>
          <a:prstGeom prst="rect">
            <a:avLst/>
          </a:prstGeom>
          <a:noFill/>
        </p:spPr>
        <p:txBody>
          <a:bodyPr wrap="square" rtlCol="0">
            <a:spAutoFit/>
          </a:bodyPr>
          <a:lstStyle/>
          <a:p>
            <a:pPr>
              <a:lnSpc>
                <a:spcPct val="150000"/>
              </a:lnSpc>
            </a:pPr>
            <a:r>
              <a:rPr lang="en-US" dirty="0">
                <a:solidFill>
                  <a:srgbClr val="5F4B3B"/>
                </a:solidFill>
                <a:latin typeface="+mj-lt"/>
                <a:cs typeface="Arial" pitchFamily="34" charset="0"/>
              </a:rPr>
              <a:t>Potential Conflicts of Interest</a:t>
            </a:r>
          </a:p>
          <a:p>
            <a:pPr>
              <a:lnSpc>
                <a:spcPct val="150000"/>
              </a:lnSpc>
            </a:pPr>
            <a:r>
              <a:rPr lang="en-US" dirty="0">
                <a:solidFill>
                  <a:srgbClr val="5F4B3B"/>
                </a:solidFill>
                <a:latin typeface="+mj-lt"/>
                <a:cs typeface="Arial" pitchFamily="34" charset="0"/>
              </a:rPr>
              <a:t>	I have a family member who stands to benefit from the project.</a:t>
            </a:r>
          </a:p>
          <a:p>
            <a:pPr>
              <a:lnSpc>
                <a:spcPct val="150000"/>
              </a:lnSpc>
            </a:pPr>
            <a:r>
              <a:rPr lang="en-US" dirty="0">
                <a:solidFill>
                  <a:srgbClr val="5F4B3B"/>
                </a:solidFill>
                <a:latin typeface="+mj-lt"/>
                <a:cs typeface="Arial" pitchFamily="34" charset="0"/>
              </a:rPr>
              <a:t>	I have a friend who stands to benefit from the project.</a:t>
            </a:r>
          </a:p>
          <a:p>
            <a:pPr>
              <a:lnSpc>
                <a:spcPct val="150000"/>
              </a:lnSpc>
            </a:pPr>
            <a:r>
              <a:rPr lang="en-US" dirty="0">
                <a:solidFill>
                  <a:srgbClr val="5F4B3B"/>
                </a:solidFill>
                <a:latin typeface="+mj-lt"/>
                <a:cs typeface="Arial" pitchFamily="34" charset="0"/>
              </a:rPr>
              <a:t>	I have a business stake in the results of the verification effort.</a:t>
            </a:r>
          </a:p>
          <a:p>
            <a:pPr>
              <a:lnSpc>
                <a:spcPct val="150000"/>
              </a:lnSpc>
            </a:pPr>
            <a:r>
              <a:rPr lang="en-US" dirty="0">
                <a:solidFill>
                  <a:srgbClr val="5F4B3B"/>
                </a:solidFill>
                <a:latin typeface="+mj-lt"/>
                <a:cs typeface="Arial" pitchFamily="34" charset="0"/>
              </a:rPr>
              <a:t>	I have no conflict of interest to report.</a:t>
            </a:r>
          </a:p>
          <a:p>
            <a:pPr marL="285750" indent="-285750">
              <a:buFont typeface="Arial" panose="020B0604020202020204" pitchFamily="34" charset="0"/>
              <a:buChar char="•"/>
            </a:pPr>
            <a:endParaRPr lang="en-US" dirty="0">
              <a:solidFill>
                <a:srgbClr val="5F4B3B"/>
              </a:solidFill>
              <a:latin typeface="+mj-lt"/>
              <a:cs typeface="Arial" pitchFamily="34" charset="0"/>
            </a:endParaRPr>
          </a:p>
        </p:txBody>
      </p:sp>
    </p:spTree>
    <p:extLst>
      <p:ext uri="{BB962C8B-B14F-4D97-AF65-F5344CB8AC3E}">
        <p14:creationId xmlns:p14="http://schemas.microsoft.com/office/powerpoint/2010/main" val="3228595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A landscape with mountains in the back&#10;&#10;">
            <a:extLst>
              <a:ext uri="{FF2B5EF4-FFF2-40B4-BE49-F238E27FC236}">
                <a16:creationId xmlns:a16="http://schemas.microsoft.com/office/drawing/2014/main" id="{4758FB0F-9EBA-E45A-9747-6B9484FBA79E}"/>
              </a:ext>
            </a:extLst>
          </p:cNvPr>
          <p:cNvPicPr>
            <a:picLocks noChangeAspect="1"/>
          </p:cNvPicPr>
          <p:nvPr/>
        </p:nvPicPr>
        <p:blipFill rotWithShape="1">
          <a:blip r:embed="rId3"/>
          <a:srcRect l="-27" t="16002" r="-21" b="-827"/>
          <a:stretch/>
        </p:blipFill>
        <p:spPr>
          <a:xfrm>
            <a:off x="-42912" y="-1662"/>
            <a:ext cx="9192503" cy="1898681"/>
          </a:xfrm>
          <a:prstGeom prst="rect">
            <a:avLst/>
          </a:prstGeom>
        </p:spPr>
      </p:pic>
      <p:pic>
        <p:nvPicPr>
          <p:cNvPr id="11" name="Picture 10">
            <a:extLst>
              <a:ext uri="{FF2B5EF4-FFF2-40B4-BE49-F238E27FC236}">
                <a16:creationId xmlns:a16="http://schemas.microsoft.com/office/drawing/2014/main" id="{AE9F0D97-0152-46B8-88AD-0AA5F81FDF6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000" r="620" b="60471"/>
          <a:stretch/>
        </p:blipFill>
        <p:spPr>
          <a:xfrm>
            <a:off x="-16760" y="1148966"/>
            <a:ext cx="9177520" cy="1752600"/>
          </a:xfrm>
          <a:prstGeom prst="rect">
            <a:avLst/>
          </a:prstGeom>
        </p:spPr>
      </p:pic>
      <p:sp>
        <p:nvSpPr>
          <p:cNvPr id="8" name="Rectangle 7">
            <a:extLst>
              <a:ext uri="{FF2B5EF4-FFF2-40B4-BE49-F238E27FC236}">
                <a16:creationId xmlns:a16="http://schemas.microsoft.com/office/drawing/2014/main" id="{06A75F19-2AF3-4BDC-91D3-5ECD24373EA8}"/>
              </a:ext>
            </a:extLst>
          </p:cNvPr>
          <p:cNvSpPr/>
          <p:nvPr/>
        </p:nvSpPr>
        <p:spPr>
          <a:xfrm>
            <a:off x="-165793" y="2081721"/>
            <a:ext cx="9475585"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 - </a:t>
            </a:r>
            <a:endParaRPr lang="en-US" sz="2000">
              <a:solidFill>
                <a:srgbClr val="5F4B3B"/>
              </a:solidFill>
              <a:latin typeface="Calibri"/>
              <a:cs typeface="Arial"/>
            </a:endParaRPr>
          </a:p>
        </p:txBody>
      </p:sp>
      <p:sp>
        <p:nvSpPr>
          <p:cNvPr id="3" name="Slide Number Placeholder 2">
            <a:extLst>
              <a:ext uri="{FF2B5EF4-FFF2-40B4-BE49-F238E27FC236}">
                <a16:creationId xmlns:a16="http://schemas.microsoft.com/office/drawing/2014/main" id="{362DAB28-33D5-44B6-A898-F5A600C3721E}"/>
              </a:ext>
            </a:extLst>
          </p:cNvPr>
          <p:cNvSpPr>
            <a:spLocks noGrp="1"/>
          </p:cNvSpPr>
          <p:nvPr>
            <p:ph type="sldNum" sz="quarter" idx="12"/>
          </p:nvPr>
        </p:nvSpPr>
        <p:spPr/>
        <p:txBody>
          <a:bodyPr/>
          <a:lstStyle/>
          <a:p>
            <a:pPr>
              <a:defRPr/>
            </a:pPr>
            <a:fld id="{0503D940-AB8C-4343-850E-90F1D850C687}" type="slidenum">
              <a:rPr lang="en-US" smtClean="0"/>
              <a:pPr>
                <a:defRPr/>
              </a:pPr>
              <a:t>2</a:t>
            </a:fld>
            <a:endParaRPr lang="en-US"/>
          </a:p>
        </p:txBody>
      </p:sp>
      <p:sp>
        <p:nvSpPr>
          <p:cNvPr id="5" name="Title 4">
            <a:extLst>
              <a:ext uri="{FF2B5EF4-FFF2-40B4-BE49-F238E27FC236}">
                <a16:creationId xmlns:a16="http://schemas.microsoft.com/office/drawing/2014/main" id="{934D9A98-A0D7-5C2E-04BC-B8467BD1590B}"/>
              </a:ext>
            </a:extLst>
          </p:cNvPr>
          <p:cNvSpPr>
            <a:spLocks noGrp="1"/>
          </p:cNvSpPr>
          <p:nvPr>
            <p:ph type="ctrTitle"/>
          </p:nvPr>
        </p:nvSpPr>
        <p:spPr>
          <a:xfrm>
            <a:off x="644198" y="1183335"/>
            <a:ext cx="7772400" cy="1470025"/>
          </a:xfrm>
        </p:spPr>
        <p:txBody>
          <a:bodyPr/>
          <a:lstStyle/>
          <a:p>
            <a:pPr>
              <a:defRPr/>
            </a:pPr>
            <a:r>
              <a:rPr lang="en-US" sz="3000" b="1" cap="small" dirty="0">
                <a:solidFill>
                  <a:srgbClr val="002060"/>
                </a:solidFill>
                <a:latin typeface="Candara"/>
                <a:ea typeface="+mn-ea"/>
                <a:cs typeface="Arial"/>
              </a:rPr>
              <a:t>NOER Grant Overview</a:t>
            </a:r>
          </a:p>
        </p:txBody>
      </p:sp>
      <p:pic>
        <p:nvPicPr>
          <p:cNvPr id="3074" name="Picture 2">
            <a:extLst>
              <a:ext uri="{FF2B5EF4-FFF2-40B4-BE49-F238E27FC236}">
                <a16:creationId xmlns:a16="http://schemas.microsoft.com/office/drawing/2014/main" id="{9E8AD735-69D6-7725-DB2E-06F9C4C31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85" y="2542673"/>
            <a:ext cx="8346715" cy="1200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E3E400-6B17-44B4-AC34-81B7536D3529}"/>
              </a:ext>
            </a:extLst>
          </p:cNvPr>
          <p:cNvSpPr/>
          <p:nvPr/>
        </p:nvSpPr>
        <p:spPr>
          <a:xfrm>
            <a:off x="433885" y="3717647"/>
            <a:ext cx="8669345" cy="2785378"/>
          </a:xfrm>
          <a:prstGeom prst="rect">
            <a:avLst/>
          </a:prstGeom>
        </p:spPr>
        <p:txBody>
          <a:bodyPr wrap="square" lIns="91440" tIns="45720" rIns="91440" bIns="45720" anchor="t">
            <a:spAutoFit/>
          </a:bodyPr>
          <a:lstStyle/>
          <a:p>
            <a:pPr>
              <a:spcBef>
                <a:spcPts val="600"/>
              </a:spcBef>
              <a:spcAft>
                <a:spcPts val="0"/>
              </a:spcAft>
            </a:pPr>
            <a:r>
              <a:rPr lang="en-US" sz="2000" b="1" dirty="0">
                <a:solidFill>
                  <a:srgbClr val="5F4B3B"/>
                </a:solidFill>
                <a:latin typeface="+mj-lt"/>
                <a:cs typeface="Arial"/>
              </a:rPr>
              <a:t>Goals:</a:t>
            </a:r>
          </a:p>
          <a:p>
            <a:pPr marL="800100" lvl="1" indent="-342900">
              <a:spcBef>
                <a:spcPts val="600"/>
              </a:spcBef>
              <a:spcAft>
                <a:spcPts val="0"/>
              </a:spcAft>
              <a:buFont typeface="Wingdings" panose="05000000000000000000" pitchFamily="2" charset="2"/>
              <a:buChar char="§"/>
            </a:pPr>
            <a:r>
              <a:rPr lang="en-US" sz="2000" dirty="0">
                <a:solidFill>
                  <a:srgbClr val="5F4B3B"/>
                </a:solidFill>
                <a:latin typeface="+mj-lt"/>
                <a:cs typeface="Arial"/>
              </a:rPr>
              <a:t>Provide Nevada students with high-quality opportunities to directly experience the natural world </a:t>
            </a:r>
          </a:p>
          <a:p>
            <a:pPr marL="800100" lvl="1" indent="-342900">
              <a:spcBef>
                <a:spcPts val="600"/>
              </a:spcBef>
              <a:spcAft>
                <a:spcPts val="0"/>
              </a:spcAft>
              <a:buFont typeface="Wingdings" panose="05000000000000000000" pitchFamily="2" charset="2"/>
              <a:buChar char="§"/>
            </a:pPr>
            <a:r>
              <a:rPr lang="en-US" sz="2000" dirty="0">
                <a:solidFill>
                  <a:srgbClr val="5F4B3B"/>
                </a:solidFill>
                <a:latin typeface="+mj-lt"/>
                <a:cs typeface="Arial"/>
              </a:rPr>
              <a:t>Expose young minds to the environment, agriculture, and natural resources to promote environmental literacy </a:t>
            </a:r>
          </a:p>
          <a:p>
            <a:pPr marL="800100" lvl="1" indent="-342900">
              <a:spcBef>
                <a:spcPts val="600"/>
              </a:spcBef>
              <a:spcAft>
                <a:spcPts val="0"/>
              </a:spcAft>
              <a:buFont typeface="Wingdings" panose="05000000000000000000" pitchFamily="2" charset="2"/>
              <a:buChar char="§"/>
            </a:pPr>
            <a:r>
              <a:rPr lang="en-US" sz="2000" dirty="0">
                <a:solidFill>
                  <a:srgbClr val="5F4B3B"/>
                </a:solidFill>
                <a:latin typeface="+mj-lt"/>
                <a:cs typeface="Arial"/>
              </a:rPr>
              <a:t>Seek to improve academic performance, self-esteem, personal responsibility, community involvement, personal health, or understanding of nature for all our Nevada youth (through age 18)</a:t>
            </a:r>
          </a:p>
        </p:txBody>
      </p:sp>
      <p:sp>
        <p:nvSpPr>
          <p:cNvPr id="19" name="TextBox 18">
            <a:extLst>
              <a:ext uri="{FF2B5EF4-FFF2-40B4-BE49-F238E27FC236}">
                <a16:creationId xmlns:a16="http://schemas.microsoft.com/office/drawing/2014/main" id="{AE351A62-8DE8-DBD7-3B41-35C2A79E1445}"/>
              </a:ext>
            </a:extLst>
          </p:cNvPr>
          <p:cNvSpPr txBox="1"/>
          <p:nvPr/>
        </p:nvSpPr>
        <p:spPr>
          <a:xfrm>
            <a:off x="727402" y="2770025"/>
            <a:ext cx="7495012" cy="707886"/>
          </a:xfrm>
          <a:prstGeom prst="rect">
            <a:avLst/>
          </a:prstGeom>
          <a:noFill/>
        </p:spPr>
        <p:txBody>
          <a:bodyPr wrap="square">
            <a:spAutoFit/>
          </a:bodyPr>
          <a:lstStyle/>
          <a:p>
            <a:pPr algn="ctr">
              <a:spcBef>
                <a:spcPts val="600"/>
              </a:spcBef>
              <a:spcAft>
                <a:spcPts val="0"/>
              </a:spcAft>
            </a:pPr>
            <a:r>
              <a:rPr lang="en-US" sz="2000" b="1" dirty="0">
                <a:solidFill>
                  <a:srgbClr val="5F4B3B"/>
                </a:solidFill>
                <a:latin typeface="Calibri" panose="020F0502020204030204" pitchFamily="34" charset="0"/>
              </a:rPr>
              <a:t>Purpose</a:t>
            </a:r>
            <a:r>
              <a:rPr lang="en-US" sz="2000" b="1" u="none" strike="noStrike" dirty="0">
                <a:solidFill>
                  <a:srgbClr val="5F4B3B"/>
                </a:solidFill>
                <a:effectLst/>
                <a:latin typeface="Calibri" panose="020F0502020204030204" pitchFamily="34" charset="0"/>
              </a:rPr>
              <a:t>: </a:t>
            </a:r>
            <a:r>
              <a:rPr lang="en-US" sz="2000" b="0" i="1" u="none" strike="noStrike" dirty="0">
                <a:solidFill>
                  <a:srgbClr val="5F4B3B"/>
                </a:solidFill>
                <a:effectLst/>
                <a:latin typeface="Calibri" panose="020F0502020204030204" pitchFamily="34" charset="0"/>
              </a:rPr>
              <a:t>To provide high-quality outdoor education and recreation opportunities for Nevada students facing barriers to outdoor access.</a:t>
            </a:r>
          </a:p>
        </p:txBody>
      </p:sp>
      <p:grpSp>
        <p:nvGrpSpPr>
          <p:cNvPr id="20" name="Group 19">
            <a:extLst>
              <a:ext uri="{FF2B5EF4-FFF2-40B4-BE49-F238E27FC236}">
                <a16:creationId xmlns:a16="http://schemas.microsoft.com/office/drawing/2014/main" id="{C458B04E-3607-6617-0A51-2D3FD8EFE442}"/>
              </a:ext>
            </a:extLst>
          </p:cNvPr>
          <p:cNvGrpSpPr/>
          <p:nvPr/>
        </p:nvGrpSpPr>
        <p:grpSpPr>
          <a:xfrm>
            <a:off x="1976" y="6649698"/>
            <a:ext cx="9143999" cy="219402"/>
            <a:chOff x="1976" y="6649698"/>
            <a:chExt cx="9143999" cy="219402"/>
          </a:xfrm>
        </p:grpSpPr>
        <p:sp>
          <p:nvSpPr>
            <p:cNvPr id="21" name="Rectangle 20">
              <a:extLst>
                <a:ext uri="{FF2B5EF4-FFF2-40B4-BE49-F238E27FC236}">
                  <a16:creationId xmlns:a16="http://schemas.microsoft.com/office/drawing/2014/main" id="{8747AADA-7A59-77EE-0A8E-C0072155A83D}"/>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A28D85D-BB45-497C-0BF9-A55633BE7D0D}"/>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FD1091C-24EC-96DA-7505-2973E097E7D3}"/>
              </a:ext>
            </a:extLst>
          </p:cNvPr>
          <p:cNvSpPr txBox="1"/>
          <p:nvPr/>
        </p:nvSpPr>
        <p:spPr>
          <a:xfrm>
            <a:off x="-31992" y="-38566"/>
            <a:ext cx="3547766" cy="246221"/>
          </a:xfrm>
          <a:prstGeom prst="rect">
            <a:avLst/>
          </a:prstGeom>
          <a:noFill/>
        </p:spPr>
        <p:txBody>
          <a:bodyPr wrap="none" lIns="91440" tIns="45720" rIns="91440" bIns="45720" rtlCol="0" anchor="t">
            <a:spAutoFit/>
          </a:bodyPr>
          <a:lstStyle/>
          <a:p>
            <a:r>
              <a:rPr lang="en-US" sz="1000" dirty="0">
                <a:solidFill>
                  <a:schemeClr val="bg1"/>
                </a:solidFill>
                <a:latin typeface="+mj-lt"/>
                <a:cs typeface="Arial"/>
              </a:rPr>
              <a:t>Photo taken and owned by NDCNR, permission granted to NDOR</a:t>
            </a:r>
          </a:p>
        </p:txBody>
      </p:sp>
    </p:spTree>
    <p:extLst>
      <p:ext uri="{BB962C8B-B14F-4D97-AF65-F5344CB8AC3E}">
        <p14:creationId xmlns:p14="http://schemas.microsoft.com/office/powerpoint/2010/main" val="164913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26E7C5-1F43-944B-6694-C6413BB716B8}"/>
              </a:ext>
            </a:extLst>
          </p:cNvPr>
          <p:cNvPicPr>
            <a:picLocks noChangeAspect="1"/>
          </p:cNvPicPr>
          <p:nvPr/>
        </p:nvPicPr>
        <p:blipFill rotWithShape="1">
          <a:blip r:embed="rId3">
            <a:extLst>
              <a:ext uri="{28A0092B-C50C-407E-A947-70E740481C1C}">
                <a14:useLocalDpi xmlns:a14="http://schemas.microsoft.com/office/drawing/2010/main" val="0"/>
              </a:ext>
            </a:extLst>
          </a:blip>
          <a:srcRect t="41512" b="24659"/>
          <a:stretch/>
        </p:blipFill>
        <p:spPr>
          <a:xfrm>
            <a:off x="1446" y="-214712"/>
            <a:ext cx="9144000" cy="1694414"/>
          </a:xfrm>
          <a:prstGeom prst="rect">
            <a:avLst/>
          </a:prstGeom>
        </p:spPr>
      </p:pic>
      <p:pic>
        <p:nvPicPr>
          <p:cNvPr id="11" name="Picture 10">
            <a:extLst>
              <a:ext uri="{FF2B5EF4-FFF2-40B4-BE49-F238E27FC236}">
                <a16:creationId xmlns:a16="http://schemas.microsoft.com/office/drawing/2014/main" id="{AE9F0D97-0152-46B8-88AD-0AA5F81FDF68}"/>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000" r="620" b="60471"/>
          <a:stretch/>
        </p:blipFill>
        <p:spPr>
          <a:xfrm>
            <a:off x="-16760" y="1148966"/>
            <a:ext cx="9177520" cy="1752600"/>
          </a:xfrm>
          <a:prstGeom prst="rect">
            <a:avLst/>
          </a:prstGeom>
        </p:spPr>
      </p:pic>
      <p:sp>
        <p:nvSpPr>
          <p:cNvPr id="8" name="Rectangle 7">
            <a:extLst>
              <a:ext uri="{FF2B5EF4-FFF2-40B4-BE49-F238E27FC236}">
                <a16:creationId xmlns:a16="http://schemas.microsoft.com/office/drawing/2014/main" id="{06A75F19-2AF3-4BDC-91D3-5ECD24373EA8}"/>
              </a:ext>
            </a:extLst>
          </p:cNvPr>
          <p:cNvSpPr/>
          <p:nvPr/>
        </p:nvSpPr>
        <p:spPr>
          <a:xfrm>
            <a:off x="-165793" y="2081721"/>
            <a:ext cx="947558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 - </a:t>
            </a:r>
            <a:endParaRPr lang="en-US" sz="2000" dirty="0">
              <a:solidFill>
                <a:srgbClr val="5F4B3B"/>
              </a:solidFill>
              <a:latin typeface="Calibri"/>
              <a:cs typeface="Arial"/>
            </a:endParaRPr>
          </a:p>
        </p:txBody>
      </p:sp>
      <p:sp>
        <p:nvSpPr>
          <p:cNvPr id="3" name="Slide Number Placeholder 2">
            <a:extLst>
              <a:ext uri="{FF2B5EF4-FFF2-40B4-BE49-F238E27FC236}">
                <a16:creationId xmlns:a16="http://schemas.microsoft.com/office/drawing/2014/main" id="{362DAB28-33D5-44B6-A898-F5A600C3721E}"/>
              </a:ext>
            </a:extLst>
          </p:cNvPr>
          <p:cNvSpPr>
            <a:spLocks noGrp="1"/>
          </p:cNvSpPr>
          <p:nvPr>
            <p:ph type="sldNum" sz="quarter" idx="12"/>
          </p:nvPr>
        </p:nvSpPr>
        <p:spPr/>
        <p:txBody>
          <a:bodyPr/>
          <a:lstStyle/>
          <a:p>
            <a:pPr>
              <a:defRPr/>
            </a:pPr>
            <a:fld id="{0503D940-AB8C-4343-850E-90F1D850C687}" type="slidenum">
              <a:rPr lang="en-US" smtClean="0"/>
              <a:pPr>
                <a:defRPr/>
              </a:pPr>
              <a:t>3</a:t>
            </a:fld>
            <a:endParaRPr lang="en-US"/>
          </a:p>
        </p:txBody>
      </p:sp>
      <p:sp>
        <p:nvSpPr>
          <p:cNvPr id="5" name="Title 4">
            <a:extLst>
              <a:ext uri="{FF2B5EF4-FFF2-40B4-BE49-F238E27FC236}">
                <a16:creationId xmlns:a16="http://schemas.microsoft.com/office/drawing/2014/main" id="{934D9A98-A0D7-5C2E-04BC-B8467BD1590B}"/>
              </a:ext>
            </a:extLst>
          </p:cNvPr>
          <p:cNvSpPr>
            <a:spLocks noGrp="1"/>
          </p:cNvSpPr>
          <p:nvPr>
            <p:ph type="ctrTitle"/>
          </p:nvPr>
        </p:nvSpPr>
        <p:spPr>
          <a:xfrm>
            <a:off x="644198" y="1183335"/>
            <a:ext cx="7772400" cy="1470025"/>
          </a:xfrm>
        </p:spPr>
        <p:txBody>
          <a:bodyPr/>
          <a:lstStyle/>
          <a:p>
            <a:pPr>
              <a:defRPr/>
            </a:pPr>
            <a:r>
              <a:rPr lang="en-US" sz="3000" b="1" cap="small" dirty="0">
                <a:solidFill>
                  <a:srgbClr val="002060"/>
                </a:solidFill>
                <a:latin typeface="Candara"/>
                <a:ea typeface="+mn-ea"/>
                <a:cs typeface="Arial"/>
              </a:rPr>
              <a:t>NOER Grant</a:t>
            </a:r>
          </a:p>
        </p:txBody>
      </p:sp>
      <p:sp>
        <p:nvSpPr>
          <p:cNvPr id="2" name="Rectangle 1">
            <a:extLst>
              <a:ext uri="{FF2B5EF4-FFF2-40B4-BE49-F238E27FC236}">
                <a16:creationId xmlns:a16="http://schemas.microsoft.com/office/drawing/2014/main" id="{11E3E400-6B17-44B4-AC34-81B7536D3529}"/>
              </a:ext>
            </a:extLst>
          </p:cNvPr>
          <p:cNvSpPr/>
          <p:nvPr/>
        </p:nvSpPr>
        <p:spPr>
          <a:xfrm>
            <a:off x="387253" y="2899230"/>
            <a:ext cx="8669345" cy="1308050"/>
          </a:xfrm>
          <a:prstGeom prst="rect">
            <a:avLst/>
          </a:prstGeom>
        </p:spPr>
        <p:txBody>
          <a:bodyPr wrap="square" lIns="91440" tIns="45720" rIns="91440" bIns="45720" anchor="t">
            <a:spAutoFit/>
          </a:bodyPr>
          <a:lstStyle/>
          <a:p>
            <a:pPr>
              <a:spcBef>
                <a:spcPts val="600"/>
              </a:spcBef>
              <a:spcAft>
                <a:spcPts val="0"/>
              </a:spcAft>
            </a:pPr>
            <a:r>
              <a:rPr lang="en-US" sz="2000" b="1" dirty="0">
                <a:solidFill>
                  <a:srgbClr val="5F4B3B"/>
                </a:solidFill>
                <a:latin typeface="+mj-lt"/>
                <a:cs typeface="Arial"/>
              </a:rPr>
              <a:t>Priorities</a:t>
            </a:r>
          </a:p>
          <a:p>
            <a:pPr lvl="1">
              <a:spcBef>
                <a:spcPts val="600"/>
              </a:spcBef>
              <a:spcAft>
                <a:spcPts val="0"/>
              </a:spcAft>
            </a:pPr>
            <a:r>
              <a:rPr lang="en-US" dirty="0">
                <a:solidFill>
                  <a:srgbClr val="5F4B3B"/>
                </a:solidFill>
                <a:latin typeface="+mj-lt"/>
                <a:cs typeface="Arial"/>
              </a:rPr>
              <a:t>Primarily focused on serving students who face barriers to outdoor access, as measured by review of written application </a:t>
            </a:r>
            <a:r>
              <a:rPr lang="en-US" b="1" dirty="0">
                <a:solidFill>
                  <a:srgbClr val="5F4B3B"/>
                </a:solidFill>
                <a:latin typeface="+mj-lt"/>
                <a:cs typeface="Arial"/>
              </a:rPr>
              <a:t>and</a:t>
            </a:r>
            <a:r>
              <a:rPr lang="en-US" dirty="0">
                <a:solidFill>
                  <a:srgbClr val="5F4B3B"/>
                </a:solidFill>
                <a:latin typeface="+mj-lt"/>
                <a:cs typeface="Arial"/>
              </a:rPr>
              <a:t> eligibility for free or reduced-price meals pursuant to 42U.S.C. 1751 et seq.</a:t>
            </a:r>
          </a:p>
        </p:txBody>
      </p:sp>
      <p:grpSp>
        <p:nvGrpSpPr>
          <p:cNvPr id="20" name="Group 19">
            <a:extLst>
              <a:ext uri="{FF2B5EF4-FFF2-40B4-BE49-F238E27FC236}">
                <a16:creationId xmlns:a16="http://schemas.microsoft.com/office/drawing/2014/main" id="{C458B04E-3607-6617-0A51-2D3FD8EFE442}"/>
              </a:ext>
            </a:extLst>
          </p:cNvPr>
          <p:cNvGrpSpPr/>
          <p:nvPr/>
        </p:nvGrpSpPr>
        <p:grpSpPr>
          <a:xfrm>
            <a:off x="1976" y="6649698"/>
            <a:ext cx="9143999" cy="219402"/>
            <a:chOff x="1976" y="6649698"/>
            <a:chExt cx="9143999" cy="219402"/>
          </a:xfrm>
        </p:grpSpPr>
        <p:sp>
          <p:nvSpPr>
            <p:cNvPr id="21" name="Rectangle 20">
              <a:extLst>
                <a:ext uri="{FF2B5EF4-FFF2-40B4-BE49-F238E27FC236}">
                  <a16:creationId xmlns:a16="http://schemas.microsoft.com/office/drawing/2014/main" id="{8747AADA-7A59-77EE-0A8E-C0072155A83D}"/>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A28D85D-BB45-497C-0BF9-A55633BE7D0D}"/>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FFD1091C-24EC-96DA-7505-2973E097E7D3}"/>
              </a:ext>
            </a:extLst>
          </p:cNvPr>
          <p:cNvSpPr txBox="1"/>
          <p:nvPr/>
        </p:nvSpPr>
        <p:spPr>
          <a:xfrm>
            <a:off x="-31992" y="-38566"/>
            <a:ext cx="3547766" cy="246221"/>
          </a:xfrm>
          <a:prstGeom prst="rect">
            <a:avLst/>
          </a:prstGeom>
          <a:noFill/>
        </p:spPr>
        <p:txBody>
          <a:bodyPr wrap="none" lIns="91440" tIns="45720" rIns="91440" bIns="45720" rtlCol="0" anchor="t">
            <a:spAutoFit/>
          </a:bodyPr>
          <a:lstStyle/>
          <a:p>
            <a:r>
              <a:rPr lang="en-US" sz="1000" dirty="0">
                <a:solidFill>
                  <a:schemeClr val="bg1"/>
                </a:solidFill>
                <a:latin typeface="+mj-lt"/>
                <a:cs typeface="Arial"/>
              </a:rPr>
              <a:t>Photo taken and owned by NDCNR, permission granted to NDOR</a:t>
            </a:r>
          </a:p>
        </p:txBody>
      </p:sp>
      <p:pic>
        <p:nvPicPr>
          <p:cNvPr id="6" name="Picture 5">
            <a:extLst>
              <a:ext uri="{FF2B5EF4-FFF2-40B4-BE49-F238E27FC236}">
                <a16:creationId xmlns:a16="http://schemas.microsoft.com/office/drawing/2014/main" id="{C3DCA43F-49FE-1C18-7582-C323A026EFDA}"/>
              </a:ext>
            </a:extLst>
          </p:cNvPr>
          <p:cNvPicPr>
            <a:picLocks noChangeAspect="1"/>
          </p:cNvPicPr>
          <p:nvPr/>
        </p:nvPicPr>
        <p:blipFill>
          <a:blip r:embed="rId5" cstate="print">
            <a:extLst>
              <a:ext uri="{28A0092B-C50C-407E-A947-70E740481C1C}">
                <a14:useLocalDpi xmlns:a14="http://schemas.microsoft.com/office/drawing/2010/main" val="0"/>
              </a:ext>
            </a:extLst>
          </a:blip>
          <a:srcRect t="30989" b="30989"/>
          <a:stretch/>
        </p:blipFill>
        <p:spPr>
          <a:xfrm>
            <a:off x="1618911" y="4929659"/>
            <a:ext cx="5906178" cy="1684273"/>
          </a:xfrm>
          <a:prstGeom prst="rect">
            <a:avLst/>
          </a:prstGeom>
        </p:spPr>
      </p:pic>
    </p:spTree>
    <p:extLst>
      <p:ext uri="{BB962C8B-B14F-4D97-AF65-F5344CB8AC3E}">
        <p14:creationId xmlns:p14="http://schemas.microsoft.com/office/powerpoint/2010/main" val="161396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742318"/>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4</a:t>
            </a:fld>
            <a:endParaRPr lang="en-US" dirty="0"/>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106331"/>
            <a:ext cx="7772400" cy="1470025"/>
          </a:xfrm>
        </p:spPr>
        <p:txBody>
          <a:bodyPr/>
          <a:lstStyle/>
          <a:p>
            <a:r>
              <a:rPr lang="en-US" sz="3200" b="1" cap="small" dirty="0">
                <a:solidFill>
                  <a:srgbClr val="002060"/>
                </a:solidFill>
                <a:latin typeface="Candara"/>
                <a:ea typeface="+mn-ea"/>
                <a:cs typeface="Arial"/>
              </a:rPr>
              <a:t>Funding</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sp>
        <p:nvSpPr>
          <p:cNvPr id="15" name="TextBox 14">
            <a:extLst>
              <a:ext uri="{FF2B5EF4-FFF2-40B4-BE49-F238E27FC236}">
                <a16:creationId xmlns:a16="http://schemas.microsoft.com/office/drawing/2014/main" id="{BEE83D2E-0BCD-0483-FC48-37AF626CEF48}"/>
              </a:ext>
            </a:extLst>
          </p:cNvPr>
          <p:cNvSpPr txBox="1"/>
          <p:nvPr/>
        </p:nvSpPr>
        <p:spPr>
          <a:xfrm>
            <a:off x="457200" y="983094"/>
            <a:ext cx="3918493" cy="5450851"/>
          </a:xfrm>
          <a:prstGeom prst="rect">
            <a:avLst/>
          </a:prstGeom>
          <a:noFill/>
        </p:spPr>
        <p:txBody>
          <a:bodyPr wrap="square" rtlCol="0">
            <a:spAutoFit/>
          </a:bodyPr>
          <a:lstStyle/>
          <a:p>
            <a:pPr algn="ctr">
              <a:lnSpc>
                <a:spcPct val="150000"/>
              </a:lnSpc>
            </a:pPr>
            <a:r>
              <a:rPr lang="en-US" sz="2000" b="1" dirty="0">
                <a:solidFill>
                  <a:srgbClr val="326297"/>
                </a:solidFill>
                <a:latin typeface="+mj-lt"/>
                <a:cs typeface="Arial" pitchFamily="34" charset="0"/>
              </a:rPr>
              <a:t>$250,000 available</a:t>
            </a:r>
          </a:p>
          <a:p>
            <a:pPr>
              <a:lnSpc>
                <a:spcPct val="150000"/>
              </a:lnSpc>
            </a:pPr>
            <a:r>
              <a:rPr lang="en-US" dirty="0">
                <a:solidFill>
                  <a:srgbClr val="5F4B3B"/>
                </a:solidFill>
                <a:latin typeface="+mj-lt"/>
                <a:cs typeface="Arial" pitchFamily="34" charset="0"/>
              </a:rPr>
              <a:t>Total ask:</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$1,382,327</a:t>
            </a:r>
          </a:p>
          <a:p>
            <a:pPr marL="285750"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a:p>
            <a:pPr>
              <a:lnSpc>
                <a:spcPct val="150000"/>
              </a:lnSpc>
            </a:pPr>
            <a:r>
              <a:rPr lang="en-US" dirty="0">
                <a:solidFill>
                  <a:srgbClr val="5F4B3B"/>
                </a:solidFill>
                <a:latin typeface="+mj-lt"/>
                <a:cs typeface="Arial" pitchFamily="34" charset="0"/>
              </a:rPr>
              <a:t>Total Tier II ask: </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$1,254,105</a:t>
            </a:r>
          </a:p>
          <a:p>
            <a:pPr marL="742950" lvl="1" indent="-285750">
              <a:lnSpc>
                <a:spcPct val="150000"/>
              </a:lnSpc>
              <a:buFont typeface="Arial" panose="020B0604020202020204" pitchFamily="34" charset="0"/>
              <a:buChar char="•"/>
            </a:pPr>
            <a:r>
              <a:rPr lang="en-US" dirty="0">
                <a:solidFill>
                  <a:srgbClr val="5F4B3B"/>
                </a:solidFill>
                <a:latin typeface="+mj-lt"/>
                <a:cs typeface="Arial" pitchFamily="34" charset="0"/>
              </a:rPr>
              <a:t>34 eligible proposals (53.1%)</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$200,000 to distribute</a:t>
            </a:r>
          </a:p>
          <a:p>
            <a:pPr marL="285750"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a:p>
            <a:pPr>
              <a:lnSpc>
                <a:spcPct val="150000"/>
              </a:lnSpc>
            </a:pPr>
            <a:r>
              <a:rPr lang="en-US" dirty="0">
                <a:solidFill>
                  <a:srgbClr val="5F4B3B"/>
                </a:solidFill>
                <a:latin typeface="+mj-lt"/>
                <a:cs typeface="Arial" pitchFamily="34" charset="0"/>
              </a:rPr>
              <a:t>Total Tier I ask: </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$128,222  </a:t>
            </a:r>
          </a:p>
          <a:p>
            <a:pPr marL="742950" lvl="1" indent="-285750">
              <a:lnSpc>
                <a:spcPct val="150000"/>
              </a:lnSpc>
              <a:buFont typeface="Arial" panose="020B0604020202020204" pitchFamily="34" charset="0"/>
              <a:buChar char="•"/>
            </a:pPr>
            <a:r>
              <a:rPr lang="en-US" dirty="0">
                <a:solidFill>
                  <a:srgbClr val="5F4B3B"/>
                </a:solidFill>
                <a:latin typeface="+mj-lt"/>
                <a:cs typeface="Arial" pitchFamily="34" charset="0"/>
              </a:rPr>
              <a:t>29 proposals (46.9%)</a:t>
            </a:r>
          </a:p>
          <a:p>
            <a:pPr marL="285750" indent="-285750">
              <a:lnSpc>
                <a:spcPct val="150000"/>
              </a:lnSpc>
              <a:buFont typeface="Arial" panose="020B0604020202020204" pitchFamily="34" charset="0"/>
              <a:buChar char="•"/>
            </a:pPr>
            <a:r>
              <a:rPr lang="en-US" dirty="0">
                <a:solidFill>
                  <a:srgbClr val="5F4B3B"/>
                </a:solidFill>
                <a:latin typeface="+mj-lt"/>
                <a:cs typeface="Arial" pitchFamily="34" charset="0"/>
              </a:rPr>
              <a:t>$50,000 to distribute</a:t>
            </a:r>
          </a:p>
        </p:txBody>
      </p:sp>
      <p:pic>
        <p:nvPicPr>
          <p:cNvPr id="13" name="Picture 12" descr="A child sitting in a tree&#10;&#10;Description automatically generated">
            <a:extLst>
              <a:ext uri="{FF2B5EF4-FFF2-40B4-BE49-F238E27FC236}">
                <a16:creationId xmlns:a16="http://schemas.microsoft.com/office/drawing/2014/main" id="{EAB2F42A-AEFB-D82A-1943-53A265FF4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524" y="1464813"/>
            <a:ext cx="3372083" cy="4524426"/>
          </a:xfrm>
          <a:prstGeom prst="rect">
            <a:avLst/>
          </a:prstGeom>
        </p:spPr>
      </p:pic>
    </p:spTree>
    <p:extLst>
      <p:ext uri="{BB962C8B-B14F-4D97-AF65-F5344CB8AC3E}">
        <p14:creationId xmlns:p14="http://schemas.microsoft.com/office/powerpoint/2010/main" val="157124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742318"/>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5</a:t>
            </a:fld>
            <a:endParaRPr lang="en-US" dirty="0"/>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106331"/>
            <a:ext cx="7772400" cy="1470025"/>
          </a:xfrm>
        </p:spPr>
        <p:txBody>
          <a:bodyPr/>
          <a:lstStyle/>
          <a:p>
            <a:r>
              <a:rPr lang="en-US" sz="3200" b="1" cap="small" dirty="0">
                <a:solidFill>
                  <a:srgbClr val="002060"/>
                </a:solidFill>
                <a:latin typeface="Candara"/>
                <a:ea typeface="+mn-ea"/>
                <a:cs typeface="Arial"/>
              </a:rPr>
              <a:t>Distribution of Proposals</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sp>
        <p:nvSpPr>
          <p:cNvPr id="15" name="TextBox 14">
            <a:extLst>
              <a:ext uri="{FF2B5EF4-FFF2-40B4-BE49-F238E27FC236}">
                <a16:creationId xmlns:a16="http://schemas.microsoft.com/office/drawing/2014/main" id="{BEE83D2E-0BCD-0483-FC48-37AF626CEF48}"/>
              </a:ext>
            </a:extLst>
          </p:cNvPr>
          <p:cNvSpPr txBox="1"/>
          <p:nvPr/>
        </p:nvSpPr>
        <p:spPr>
          <a:xfrm>
            <a:off x="466387" y="865605"/>
            <a:ext cx="3918493" cy="7112845"/>
          </a:xfrm>
          <a:prstGeom prst="rect">
            <a:avLst/>
          </a:prstGeom>
          <a:noFill/>
        </p:spPr>
        <p:txBody>
          <a:bodyPr wrap="square" rtlCol="0">
            <a:spAutoFit/>
          </a:bodyPr>
          <a:lstStyle/>
          <a:p>
            <a:pPr>
              <a:lnSpc>
                <a:spcPct val="150000"/>
              </a:lnSpc>
            </a:pPr>
            <a:r>
              <a:rPr lang="en-US" dirty="0">
                <a:solidFill>
                  <a:srgbClr val="326297"/>
                </a:solidFill>
                <a:latin typeface="+mj-lt"/>
                <a:cs typeface="Arial" pitchFamily="34" charset="0"/>
              </a:rPr>
              <a:t>Tier II Proposals Breakdown</a:t>
            </a:r>
          </a:p>
          <a:p>
            <a:pPr>
              <a:lnSpc>
                <a:spcPct val="150000"/>
              </a:lnSpc>
            </a:pPr>
            <a:r>
              <a:rPr lang="en-US" sz="1300" dirty="0">
                <a:solidFill>
                  <a:srgbClr val="5F4B3B"/>
                </a:solidFill>
                <a:latin typeface="+mj-lt"/>
                <a:cs typeface="Arial" pitchFamily="34" charset="0"/>
              </a:rPr>
              <a:t>15 Counties: </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Washoe: 17</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Lyon: 9</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Clark: 8</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Carson City: 8</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Douglas: 7</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Storey: 7</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Churchill: 5</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White Pine: 4</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Mineral: 4</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Humboldt: 4</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Pershing: 3</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Lander: 3</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Elko: 3</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Eureka: 3</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Nye: 1</a:t>
            </a:r>
          </a:p>
          <a:p>
            <a:pPr marL="285750" indent="-285750">
              <a:lnSpc>
                <a:spcPct val="150000"/>
              </a:lnSpc>
              <a:buFont typeface="Arial" panose="020B0604020202020204" pitchFamily="34" charset="0"/>
              <a:buChar char="•"/>
            </a:pPr>
            <a:r>
              <a:rPr lang="en-US" sz="1300" dirty="0">
                <a:solidFill>
                  <a:srgbClr val="5F4B3B"/>
                </a:solidFill>
                <a:latin typeface="+mj-lt"/>
                <a:cs typeface="Arial" pitchFamily="34" charset="0"/>
              </a:rPr>
              <a:t>Sovereign Nations/Reservations/Tribal Orgs: 5</a:t>
            </a:r>
          </a:p>
          <a:p>
            <a:pPr marL="285750" indent="-285750">
              <a:lnSpc>
                <a:spcPct val="150000"/>
              </a:lnSpc>
              <a:buFont typeface="Arial" panose="020B0604020202020204" pitchFamily="34" charset="0"/>
              <a:buChar char="•"/>
            </a:pPr>
            <a:r>
              <a:rPr lang="en-US" sz="1300" dirty="0">
                <a:solidFill>
                  <a:srgbClr val="5F4B3B"/>
                </a:solidFill>
                <a:latin typeface="+mj-lt"/>
                <a:cs typeface="Arial" pitchFamily="34" charset="0"/>
              </a:rPr>
              <a:t>Statewide: 3</a:t>
            </a:r>
          </a:p>
          <a:p>
            <a:pPr marL="285750"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a:p>
            <a:pPr marL="742950" lvl="1"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a:p>
            <a:pPr marL="742950" lvl="1"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p:txBody>
      </p:sp>
      <p:sp>
        <p:nvSpPr>
          <p:cNvPr id="2" name="TextBox 1">
            <a:extLst>
              <a:ext uri="{FF2B5EF4-FFF2-40B4-BE49-F238E27FC236}">
                <a16:creationId xmlns:a16="http://schemas.microsoft.com/office/drawing/2014/main" id="{D846F358-D3D9-2290-54EF-72C1E0C4CC70}"/>
              </a:ext>
            </a:extLst>
          </p:cNvPr>
          <p:cNvSpPr txBox="1"/>
          <p:nvPr/>
        </p:nvSpPr>
        <p:spPr>
          <a:xfrm>
            <a:off x="4759121" y="879313"/>
            <a:ext cx="3918493" cy="5912516"/>
          </a:xfrm>
          <a:prstGeom prst="rect">
            <a:avLst/>
          </a:prstGeom>
          <a:noFill/>
        </p:spPr>
        <p:txBody>
          <a:bodyPr wrap="square" rtlCol="0">
            <a:spAutoFit/>
          </a:bodyPr>
          <a:lstStyle/>
          <a:p>
            <a:pPr>
              <a:lnSpc>
                <a:spcPct val="150000"/>
              </a:lnSpc>
            </a:pPr>
            <a:r>
              <a:rPr lang="en-US" dirty="0">
                <a:solidFill>
                  <a:srgbClr val="326297"/>
                </a:solidFill>
                <a:latin typeface="+mj-lt"/>
                <a:cs typeface="Arial" pitchFamily="34" charset="0"/>
              </a:rPr>
              <a:t>Tier I Proposals Breakdown</a:t>
            </a:r>
          </a:p>
          <a:p>
            <a:pPr>
              <a:lnSpc>
                <a:spcPct val="150000"/>
              </a:lnSpc>
            </a:pPr>
            <a:r>
              <a:rPr lang="en-US" sz="1300" dirty="0">
                <a:solidFill>
                  <a:srgbClr val="5F4B3B"/>
                </a:solidFill>
                <a:latin typeface="+mj-lt"/>
                <a:cs typeface="Arial" pitchFamily="34" charset="0"/>
              </a:rPr>
              <a:t>11 Counties: </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Clark: 12</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Washoe: 12</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Douglas: 4</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Mineral: 2</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Elko: 2</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Churchill: 2</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Lyon: 2</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Carson City: 1</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White Pine: 1</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Nye: 1</a:t>
            </a:r>
          </a:p>
          <a:p>
            <a:pPr marL="742950" lvl="1" indent="-285750">
              <a:lnSpc>
                <a:spcPct val="150000"/>
              </a:lnSpc>
              <a:buFont typeface="Arial" panose="020B0604020202020204" pitchFamily="34" charset="0"/>
              <a:buChar char="•"/>
            </a:pPr>
            <a:r>
              <a:rPr lang="en-US" sz="1300" dirty="0">
                <a:solidFill>
                  <a:srgbClr val="5F4B3B"/>
                </a:solidFill>
                <a:latin typeface="+mj-lt"/>
                <a:cs typeface="Arial" pitchFamily="34" charset="0"/>
              </a:rPr>
              <a:t>Pershing: 1</a:t>
            </a:r>
          </a:p>
          <a:p>
            <a:pPr marL="285750" indent="-285750">
              <a:lnSpc>
                <a:spcPct val="150000"/>
              </a:lnSpc>
              <a:buFont typeface="Arial" panose="020B0604020202020204" pitchFamily="34" charset="0"/>
              <a:buChar char="•"/>
            </a:pPr>
            <a:r>
              <a:rPr lang="en-US" sz="1300" dirty="0">
                <a:solidFill>
                  <a:srgbClr val="5F4B3B"/>
                </a:solidFill>
                <a:latin typeface="+mj-lt"/>
                <a:cs typeface="Arial" pitchFamily="34" charset="0"/>
              </a:rPr>
              <a:t>Sovereign Nations/Reservations/Tribal Orgs: 1</a:t>
            </a:r>
          </a:p>
          <a:p>
            <a:pPr marL="285750" indent="-285750">
              <a:lnSpc>
                <a:spcPct val="150000"/>
              </a:lnSpc>
              <a:buFont typeface="Arial" panose="020B0604020202020204" pitchFamily="34" charset="0"/>
              <a:buChar char="•"/>
            </a:pPr>
            <a:r>
              <a:rPr lang="en-US" sz="1300" dirty="0">
                <a:solidFill>
                  <a:srgbClr val="5F4B3B"/>
                </a:solidFill>
                <a:latin typeface="+mj-lt"/>
                <a:cs typeface="Arial" pitchFamily="34" charset="0"/>
              </a:rPr>
              <a:t>Statewide: 1</a:t>
            </a:r>
          </a:p>
          <a:p>
            <a:pPr marL="285750"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a:p>
            <a:pPr marL="742950" lvl="1"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a:p>
            <a:pPr marL="742950" lvl="1" indent="-285750">
              <a:lnSpc>
                <a:spcPct val="150000"/>
              </a:lnSpc>
              <a:buFont typeface="Arial" panose="020B0604020202020204" pitchFamily="34" charset="0"/>
              <a:buChar char="•"/>
            </a:pPr>
            <a:endParaRPr lang="en-US" dirty="0">
              <a:solidFill>
                <a:srgbClr val="5F4B3B"/>
              </a:solidFill>
              <a:latin typeface="+mj-lt"/>
              <a:cs typeface="Arial" pitchFamily="34" charset="0"/>
            </a:endParaRPr>
          </a:p>
        </p:txBody>
      </p:sp>
    </p:spTree>
    <p:extLst>
      <p:ext uri="{BB962C8B-B14F-4D97-AF65-F5344CB8AC3E}">
        <p14:creationId xmlns:p14="http://schemas.microsoft.com/office/powerpoint/2010/main" val="17377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C2A89B-83BC-1C5C-90CE-F66358F9CCBE}"/>
              </a:ext>
            </a:extLst>
          </p:cNvPr>
          <p:cNvPicPr>
            <a:picLocks noChangeAspect="1"/>
          </p:cNvPicPr>
          <p:nvPr/>
        </p:nvPicPr>
        <p:blipFill>
          <a:blip r:embed="rId3">
            <a:extLst>
              <a:ext uri="{28A0092B-C50C-407E-A947-70E740481C1C}">
                <a14:useLocalDpi xmlns:a14="http://schemas.microsoft.com/office/drawing/2010/main" val="0"/>
              </a:ext>
            </a:extLst>
          </a:blip>
          <a:srcRect t="24651" b="24651"/>
          <a:stretch/>
        </p:blipFill>
        <p:spPr>
          <a:xfrm>
            <a:off x="-9187" y="-391337"/>
            <a:ext cx="9144000" cy="2607607"/>
          </a:xfrm>
          <a:prstGeom prst="rect">
            <a:avLst/>
          </a:prstGeom>
        </p:spPr>
      </p:pic>
      <p:pic>
        <p:nvPicPr>
          <p:cNvPr id="10" name="Picture 9">
            <a:extLst>
              <a:ext uri="{FF2B5EF4-FFF2-40B4-BE49-F238E27FC236}">
                <a16:creationId xmlns:a16="http://schemas.microsoft.com/office/drawing/2014/main" id="{B2BC208F-8593-5204-FC65-4CFFF759232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5000" r="620" b="60471"/>
          <a:stretch/>
        </p:blipFill>
        <p:spPr>
          <a:xfrm>
            <a:off x="-9144" y="1770703"/>
            <a:ext cx="9153101" cy="1752600"/>
          </a:xfrm>
          <a:prstGeom prst="rect">
            <a:avLst/>
          </a:prstGeom>
        </p:spPr>
      </p:pic>
      <p:sp>
        <p:nvSpPr>
          <p:cNvPr id="14" name="TextBox 13">
            <a:extLst>
              <a:ext uri="{FF2B5EF4-FFF2-40B4-BE49-F238E27FC236}">
                <a16:creationId xmlns:a16="http://schemas.microsoft.com/office/drawing/2014/main" id="{210B4E41-4324-0A43-61B6-67F5304C845A}"/>
              </a:ext>
            </a:extLst>
          </p:cNvPr>
          <p:cNvSpPr txBox="1"/>
          <p:nvPr/>
        </p:nvSpPr>
        <p:spPr>
          <a:xfrm>
            <a:off x="5835823" y="6565711"/>
            <a:ext cx="3081293" cy="246221"/>
          </a:xfrm>
          <a:prstGeom prst="rect">
            <a:avLst/>
          </a:prstGeom>
          <a:noFill/>
        </p:spPr>
        <p:txBody>
          <a:bodyPr wrap="none" lIns="91440" tIns="45720" rIns="91440" bIns="45720" rtlCol="0" anchor="t">
            <a:spAutoFit/>
          </a:bodyPr>
          <a:lstStyle/>
          <a:p>
            <a:r>
              <a:rPr lang="en-US" sz="1000">
                <a:solidFill>
                  <a:schemeClr val="bg1"/>
                </a:solidFill>
                <a:latin typeface="+mj-lt"/>
                <a:cs typeface="Arial"/>
              </a:rPr>
              <a:t>Entire slide created by NDCNR, Photo owned by NDCNR</a:t>
            </a:r>
          </a:p>
        </p:txBody>
      </p:sp>
      <p:sp>
        <p:nvSpPr>
          <p:cNvPr id="8" name="Slide Number Placeholder 1">
            <a:extLst>
              <a:ext uri="{FF2B5EF4-FFF2-40B4-BE49-F238E27FC236}">
                <a16:creationId xmlns:a16="http://schemas.microsoft.com/office/drawing/2014/main" id="{407B8619-843A-9AE0-59BC-DD694FF8982A}"/>
              </a:ext>
            </a:extLst>
          </p:cNvPr>
          <p:cNvSpPr txBox="1">
            <a:spLocks/>
          </p:cNvSpPr>
          <p:nvPr/>
        </p:nvSpPr>
        <p:spPr>
          <a:xfrm>
            <a:off x="6621674" y="6365877"/>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592C8348-52CF-44E6-9411-5FE69E3D925C}" type="slidenum">
              <a:rPr lang="en-US" smtClean="0"/>
              <a:pPr>
                <a:defRPr/>
              </a:pPr>
              <a:t>6</a:t>
            </a:fld>
            <a:endParaRPr lang="en-US"/>
          </a:p>
        </p:txBody>
      </p:sp>
      <p:grpSp>
        <p:nvGrpSpPr>
          <p:cNvPr id="17" name="Group 16">
            <a:extLst>
              <a:ext uri="{FF2B5EF4-FFF2-40B4-BE49-F238E27FC236}">
                <a16:creationId xmlns:a16="http://schemas.microsoft.com/office/drawing/2014/main" id="{C938C693-01AD-64C6-3448-3E8E7C512014}"/>
              </a:ext>
            </a:extLst>
          </p:cNvPr>
          <p:cNvGrpSpPr/>
          <p:nvPr/>
        </p:nvGrpSpPr>
        <p:grpSpPr>
          <a:xfrm>
            <a:off x="1976" y="6649698"/>
            <a:ext cx="9143999" cy="219402"/>
            <a:chOff x="1976" y="6649698"/>
            <a:chExt cx="9143999" cy="219402"/>
          </a:xfrm>
        </p:grpSpPr>
        <p:sp>
          <p:nvSpPr>
            <p:cNvPr id="13" name="Rectangle 12">
              <a:extLst>
                <a:ext uri="{FF2B5EF4-FFF2-40B4-BE49-F238E27FC236}">
                  <a16:creationId xmlns:a16="http://schemas.microsoft.com/office/drawing/2014/main" id="{713C3B2C-6D96-700E-0912-583AEE95A9D2}"/>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68B443-9125-9185-5872-B1CED92B7ECE}"/>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F802675-231E-9985-5C6A-71D8B68BB99B}"/>
              </a:ext>
            </a:extLst>
          </p:cNvPr>
          <p:cNvSpPr txBox="1"/>
          <p:nvPr/>
        </p:nvSpPr>
        <p:spPr>
          <a:xfrm>
            <a:off x="-9187" y="1560839"/>
            <a:ext cx="3189383" cy="215444"/>
          </a:xfrm>
          <a:prstGeom prst="rect">
            <a:avLst/>
          </a:prstGeom>
          <a:noFill/>
        </p:spPr>
        <p:txBody>
          <a:bodyPr wrap="square" lIns="91440" tIns="45720" rIns="91440" bIns="45720" rtlCol="0" anchor="t">
            <a:spAutoFit/>
          </a:bodyPr>
          <a:lstStyle/>
          <a:p>
            <a:r>
              <a:rPr lang="en-US" sz="800" dirty="0">
                <a:solidFill>
                  <a:schemeClr val="bg1"/>
                </a:solidFill>
                <a:latin typeface="+mj-lt"/>
                <a:cs typeface="Arial"/>
              </a:rPr>
              <a:t>Photo courtesy of Travel Nevada</a:t>
            </a:r>
          </a:p>
        </p:txBody>
      </p:sp>
      <p:sp>
        <p:nvSpPr>
          <p:cNvPr id="4" name="TextBox 6">
            <a:extLst>
              <a:ext uri="{FF2B5EF4-FFF2-40B4-BE49-F238E27FC236}">
                <a16:creationId xmlns:a16="http://schemas.microsoft.com/office/drawing/2014/main" id="{E063C107-AFCC-6D62-7235-A6ED106C7670}"/>
              </a:ext>
            </a:extLst>
          </p:cNvPr>
          <p:cNvSpPr txBox="1">
            <a:spLocks noChangeArrowheads="1"/>
          </p:cNvSpPr>
          <p:nvPr/>
        </p:nvSpPr>
        <p:spPr bwMode="auto">
          <a:xfrm>
            <a:off x="404577" y="3059668"/>
            <a:ext cx="8223056" cy="3416320"/>
          </a:xfrm>
          <a:prstGeom prst="rect">
            <a:avLst/>
          </a:prstGeom>
          <a:noFill/>
          <a:ln w="9525">
            <a:noFill/>
            <a:miter lim="800000"/>
            <a:headEnd/>
            <a:tailEnd/>
          </a:ln>
        </p:spPr>
        <p:txBody>
          <a:bodyPr wrap="square" lIns="91440" tIns="45720" rIns="91440" bIns="45720" anchor="t">
            <a:spAutoFit/>
          </a:bodyPr>
          <a:lstStyle/>
          <a:p>
            <a:pPr marL="285750" indent="-285750">
              <a:spcAft>
                <a:spcPts val="0"/>
              </a:spcAft>
              <a:buFont typeface="Arial" panose="020B0604020202020204" pitchFamily="34" charset="0"/>
              <a:buChar char="•"/>
              <a:defRPr/>
            </a:pPr>
            <a:r>
              <a:rPr lang="en-US" b="1" dirty="0">
                <a:solidFill>
                  <a:srgbClr val="5F4B3B"/>
                </a:solidFill>
                <a:latin typeface="Candara"/>
                <a:cs typeface="Arial"/>
              </a:rPr>
              <a:t>October : </a:t>
            </a:r>
            <a:r>
              <a:rPr lang="en-US" dirty="0">
                <a:solidFill>
                  <a:srgbClr val="5F4B3B"/>
                </a:solidFill>
                <a:latin typeface="Candara"/>
                <a:cs typeface="Arial"/>
              </a:rPr>
              <a:t>TAC receives all application materials  </a:t>
            </a:r>
          </a:p>
          <a:p>
            <a:pPr marL="285750" indent="-285750">
              <a:spcAft>
                <a:spcPts val="0"/>
              </a:spcAft>
              <a:buFont typeface="Arial" panose="020B0604020202020204" pitchFamily="34" charset="0"/>
              <a:buChar char="•"/>
              <a:defRPr/>
            </a:pPr>
            <a:endParaRPr lang="en-US" dirty="0">
              <a:solidFill>
                <a:srgbClr val="5F4B3B"/>
              </a:solidFill>
              <a:latin typeface="Candara"/>
              <a:cs typeface="Arial"/>
            </a:endParaRPr>
          </a:p>
          <a:p>
            <a:pPr marL="285750" indent="-285750">
              <a:spcAft>
                <a:spcPts val="0"/>
              </a:spcAft>
              <a:buFont typeface="Arial" panose="020B0604020202020204" pitchFamily="34" charset="0"/>
              <a:buChar char="•"/>
              <a:defRPr/>
            </a:pPr>
            <a:r>
              <a:rPr lang="en-US" b="1" dirty="0">
                <a:solidFill>
                  <a:srgbClr val="5F4B3B"/>
                </a:solidFill>
                <a:latin typeface="Candara"/>
                <a:cs typeface="Arial"/>
              </a:rPr>
              <a:t>October 12: </a:t>
            </a:r>
            <a:r>
              <a:rPr lang="en-US" dirty="0">
                <a:solidFill>
                  <a:srgbClr val="5F4B3B"/>
                </a:solidFill>
                <a:latin typeface="Candara"/>
                <a:cs typeface="Arial"/>
              </a:rPr>
              <a:t>ABOR Meeting - NOER TAC Training </a:t>
            </a:r>
          </a:p>
          <a:p>
            <a:pPr marL="285750" indent="-285750">
              <a:spcAft>
                <a:spcPts val="0"/>
              </a:spcAft>
              <a:buFont typeface="Arial" panose="020B0604020202020204" pitchFamily="34" charset="0"/>
              <a:buChar char="•"/>
              <a:defRPr/>
            </a:pPr>
            <a:endParaRPr lang="en-US" dirty="0">
              <a:solidFill>
                <a:srgbClr val="5F4B3B"/>
              </a:solidFill>
              <a:latin typeface="Candara"/>
              <a:cs typeface="Arial"/>
            </a:endParaRPr>
          </a:p>
          <a:p>
            <a:pPr marL="285750" indent="-285750">
              <a:spcAft>
                <a:spcPts val="0"/>
              </a:spcAft>
              <a:buFont typeface="Arial" panose="020B0604020202020204" pitchFamily="34" charset="0"/>
              <a:buChar char="•"/>
              <a:defRPr/>
            </a:pPr>
            <a:r>
              <a:rPr lang="en-US" b="1" dirty="0">
                <a:solidFill>
                  <a:srgbClr val="5F4B3B"/>
                </a:solidFill>
                <a:latin typeface="Candara"/>
                <a:cs typeface="Arial"/>
              </a:rPr>
              <a:t>November 1: </a:t>
            </a:r>
            <a:r>
              <a:rPr lang="en-US" dirty="0">
                <a:solidFill>
                  <a:srgbClr val="5F4B3B"/>
                </a:solidFill>
                <a:latin typeface="Candara"/>
                <a:cs typeface="Arial"/>
              </a:rPr>
              <a:t>Return scores for written applications </a:t>
            </a:r>
          </a:p>
          <a:p>
            <a:pPr marL="285750" indent="-285750">
              <a:spcAft>
                <a:spcPts val="0"/>
              </a:spcAft>
              <a:buFont typeface="Arial" panose="020B0604020202020204" pitchFamily="34" charset="0"/>
              <a:buChar char="•"/>
              <a:defRPr/>
            </a:pPr>
            <a:endParaRPr lang="en-US" dirty="0">
              <a:solidFill>
                <a:srgbClr val="5F4B3B"/>
              </a:solidFill>
              <a:latin typeface="Candara"/>
              <a:cs typeface="Arial"/>
            </a:endParaRPr>
          </a:p>
          <a:p>
            <a:pPr marL="285750" indent="-285750">
              <a:spcAft>
                <a:spcPts val="0"/>
              </a:spcAft>
              <a:buFont typeface="Arial" panose="020B0604020202020204" pitchFamily="34" charset="0"/>
              <a:buChar char="•"/>
              <a:defRPr/>
            </a:pPr>
            <a:r>
              <a:rPr lang="en-US" b="1" dirty="0">
                <a:solidFill>
                  <a:srgbClr val="5F4B3B"/>
                </a:solidFill>
                <a:latin typeface="Candara"/>
                <a:cs typeface="Arial"/>
              </a:rPr>
              <a:t>November 7 &amp; 8: </a:t>
            </a:r>
            <a:r>
              <a:rPr lang="en-US" dirty="0">
                <a:solidFill>
                  <a:srgbClr val="5F4B3B"/>
                </a:solidFill>
                <a:latin typeface="Candara"/>
                <a:cs typeface="Arial"/>
              </a:rPr>
              <a:t>Technical Advisory Committee Meets for Presentations</a:t>
            </a:r>
          </a:p>
          <a:p>
            <a:pPr marL="742950" lvl="1" indent="-285750">
              <a:spcAft>
                <a:spcPts val="0"/>
              </a:spcAft>
              <a:buFont typeface="Arial" panose="020B0604020202020204" pitchFamily="34" charset="0"/>
              <a:buChar char="•"/>
              <a:defRPr/>
            </a:pPr>
            <a:r>
              <a:rPr lang="en-US" dirty="0">
                <a:solidFill>
                  <a:srgbClr val="5F4B3B"/>
                </a:solidFill>
                <a:latin typeface="Candara"/>
                <a:cs typeface="Arial"/>
              </a:rPr>
              <a:t>Schedule to come</a:t>
            </a:r>
          </a:p>
          <a:p>
            <a:pPr marL="285750" indent="-285750">
              <a:spcAft>
                <a:spcPts val="0"/>
              </a:spcAft>
              <a:buFont typeface="Arial" panose="020B0604020202020204" pitchFamily="34" charset="0"/>
              <a:buChar char="•"/>
              <a:defRPr/>
            </a:pPr>
            <a:endParaRPr lang="en-US" dirty="0">
              <a:solidFill>
                <a:srgbClr val="5F4B3B"/>
              </a:solidFill>
              <a:latin typeface="Candara"/>
              <a:cs typeface="Arial"/>
            </a:endParaRPr>
          </a:p>
          <a:p>
            <a:pPr marL="285750" indent="-285750">
              <a:spcAft>
                <a:spcPts val="0"/>
              </a:spcAft>
              <a:buFont typeface="Arial" panose="020B0604020202020204" pitchFamily="34" charset="0"/>
              <a:buChar char="•"/>
              <a:defRPr/>
            </a:pPr>
            <a:r>
              <a:rPr lang="en-US" b="1" dirty="0">
                <a:solidFill>
                  <a:srgbClr val="5F4B3B"/>
                </a:solidFill>
                <a:latin typeface="Candara"/>
                <a:cs typeface="Arial"/>
              </a:rPr>
              <a:t>November 30: </a:t>
            </a:r>
            <a:r>
              <a:rPr lang="en-US" dirty="0">
                <a:solidFill>
                  <a:srgbClr val="5F4B3B"/>
                </a:solidFill>
                <a:latin typeface="Candara"/>
                <a:cs typeface="Arial"/>
              </a:rPr>
              <a:t>NDOR makes final decisions for Tier I and Tier II grants </a:t>
            </a:r>
          </a:p>
          <a:p>
            <a:pPr marL="285750" indent="-285750">
              <a:spcAft>
                <a:spcPts val="0"/>
              </a:spcAft>
              <a:buFont typeface="Arial" panose="020B0604020202020204" pitchFamily="34" charset="0"/>
              <a:buChar char="•"/>
              <a:defRPr/>
            </a:pPr>
            <a:endParaRPr lang="en-US" dirty="0">
              <a:solidFill>
                <a:srgbClr val="5F4B3B"/>
              </a:solidFill>
              <a:latin typeface="Candara"/>
              <a:cs typeface="Arial"/>
            </a:endParaRPr>
          </a:p>
          <a:p>
            <a:pPr marL="285750" indent="-285750">
              <a:spcAft>
                <a:spcPts val="0"/>
              </a:spcAft>
              <a:buFont typeface="Arial" panose="020B0604020202020204" pitchFamily="34" charset="0"/>
              <a:buChar char="•"/>
              <a:defRPr/>
            </a:pPr>
            <a:r>
              <a:rPr lang="en-US" b="1" dirty="0">
                <a:solidFill>
                  <a:srgbClr val="5F4B3B"/>
                </a:solidFill>
                <a:latin typeface="Candara"/>
                <a:cs typeface="Arial"/>
              </a:rPr>
              <a:t>December: </a:t>
            </a:r>
            <a:r>
              <a:rPr lang="en-US" dirty="0">
                <a:solidFill>
                  <a:srgbClr val="5F4B3B"/>
                </a:solidFill>
                <a:latin typeface="Candara"/>
                <a:cs typeface="Arial"/>
              </a:rPr>
              <a:t>Award notifications and agreements </a:t>
            </a:r>
          </a:p>
        </p:txBody>
      </p:sp>
      <p:sp>
        <p:nvSpPr>
          <p:cNvPr id="6" name="Title 2">
            <a:extLst>
              <a:ext uri="{FF2B5EF4-FFF2-40B4-BE49-F238E27FC236}">
                <a16:creationId xmlns:a16="http://schemas.microsoft.com/office/drawing/2014/main" id="{2D38468D-3FF9-25AD-F63F-2AA3B8F793D8}"/>
              </a:ext>
            </a:extLst>
          </p:cNvPr>
          <p:cNvSpPr txBox="1">
            <a:spLocks/>
          </p:cNvSpPr>
          <p:nvPr/>
        </p:nvSpPr>
        <p:spPr bwMode="auto">
          <a:xfrm>
            <a:off x="-9180" y="2217092"/>
            <a:ext cx="9148873" cy="6039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b="1" cap="small" dirty="0">
                <a:solidFill>
                  <a:srgbClr val="002060"/>
                </a:solidFill>
                <a:latin typeface="Candara"/>
                <a:ea typeface="+mn-ea"/>
                <a:cs typeface="Arial"/>
              </a:rPr>
              <a:t>Timeline</a:t>
            </a:r>
            <a:endParaRPr lang="en-US" sz="1100" dirty="0">
              <a:solidFill>
                <a:srgbClr val="002060"/>
              </a:solidFill>
              <a:latin typeface="Candara"/>
              <a:cs typeface="Arial"/>
            </a:endParaRPr>
          </a:p>
        </p:txBody>
      </p:sp>
      <p:sp>
        <p:nvSpPr>
          <p:cNvPr id="7" name="Rectangle 6">
            <a:extLst>
              <a:ext uri="{FF2B5EF4-FFF2-40B4-BE49-F238E27FC236}">
                <a16:creationId xmlns:a16="http://schemas.microsoft.com/office/drawing/2014/main" id="{4A6FF6A7-8043-72FD-6913-37422040036D}"/>
              </a:ext>
            </a:extLst>
          </p:cNvPr>
          <p:cNvSpPr/>
          <p:nvPr/>
        </p:nvSpPr>
        <p:spPr>
          <a:xfrm>
            <a:off x="-51303" y="2680741"/>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Tree>
    <p:extLst>
      <p:ext uri="{BB962C8B-B14F-4D97-AF65-F5344CB8AC3E}">
        <p14:creationId xmlns:p14="http://schemas.microsoft.com/office/powerpoint/2010/main" val="1302753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713730"/>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7</a:t>
            </a:fld>
            <a:endParaRPr lang="en-US"/>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177451"/>
            <a:ext cx="7772400" cy="1470025"/>
          </a:xfrm>
        </p:spPr>
        <p:txBody>
          <a:bodyPr/>
          <a:lstStyle/>
          <a:p>
            <a:r>
              <a:rPr lang="en-US" sz="3200" b="1" cap="small" dirty="0">
                <a:solidFill>
                  <a:srgbClr val="002060"/>
                </a:solidFill>
                <a:latin typeface="Candara"/>
                <a:ea typeface="+mn-ea"/>
                <a:cs typeface="Arial"/>
              </a:rPr>
              <a:t>Eligible Programs and Costs</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sp>
        <p:nvSpPr>
          <p:cNvPr id="4" name="TextBox 3">
            <a:extLst>
              <a:ext uri="{FF2B5EF4-FFF2-40B4-BE49-F238E27FC236}">
                <a16:creationId xmlns:a16="http://schemas.microsoft.com/office/drawing/2014/main" id="{0407E85F-AA53-D797-FEEF-D56DD8094F20}"/>
              </a:ext>
            </a:extLst>
          </p:cNvPr>
          <p:cNvSpPr txBox="1"/>
          <p:nvPr/>
        </p:nvSpPr>
        <p:spPr>
          <a:xfrm>
            <a:off x="261054" y="1061299"/>
            <a:ext cx="7440225" cy="461665"/>
          </a:xfrm>
          <a:prstGeom prst="rect">
            <a:avLst/>
          </a:prstGeom>
          <a:noFill/>
        </p:spPr>
        <p:txBody>
          <a:bodyPr wrap="square" rtlCol="0">
            <a:spAutoFit/>
          </a:bodyPr>
          <a:lstStyle/>
          <a:p>
            <a:r>
              <a:rPr lang="en-US" sz="2400" dirty="0">
                <a:solidFill>
                  <a:srgbClr val="326297"/>
                </a:solidFill>
                <a:latin typeface="+mj-lt"/>
                <a:cs typeface="Arial" pitchFamily="34" charset="0"/>
              </a:rPr>
              <a:t>Programs include, but are not limited to, the following: </a:t>
            </a:r>
            <a:endParaRPr lang="en-US" sz="2400" dirty="0">
              <a:solidFill>
                <a:srgbClr val="326297"/>
              </a:solidFill>
            </a:endParaRPr>
          </a:p>
        </p:txBody>
      </p:sp>
      <p:sp>
        <p:nvSpPr>
          <p:cNvPr id="15" name="TextBox 14">
            <a:extLst>
              <a:ext uri="{FF2B5EF4-FFF2-40B4-BE49-F238E27FC236}">
                <a16:creationId xmlns:a16="http://schemas.microsoft.com/office/drawing/2014/main" id="{BEE83D2E-0BCD-0483-FC48-37AF626CEF48}"/>
              </a:ext>
            </a:extLst>
          </p:cNvPr>
          <p:cNvSpPr txBox="1"/>
          <p:nvPr/>
        </p:nvSpPr>
        <p:spPr>
          <a:xfrm>
            <a:off x="393553" y="1546525"/>
            <a:ext cx="4452563" cy="5078313"/>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5F4B3B"/>
                </a:solidFill>
                <a:latin typeface="+mj-lt"/>
                <a:cs typeface="Arial" pitchFamily="34" charset="0"/>
              </a:rPr>
              <a:t>Backpacking</a:t>
            </a:r>
          </a:p>
          <a:p>
            <a:pPr marL="285750" indent="-285750">
              <a:buFont typeface="Wingdings" panose="05000000000000000000" pitchFamily="2" charset="2"/>
              <a:buChar char="ü"/>
            </a:pPr>
            <a:r>
              <a:rPr lang="en-US" dirty="0">
                <a:solidFill>
                  <a:srgbClr val="5F4B3B"/>
                </a:solidFill>
                <a:latin typeface="+mj-lt"/>
                <a:cs typeface="Arial" pitchFamily="34" charset="0"/>
              </a:rPr>
              <a:t>Camping</a:t>
            </a:r>
          </a:p>
          <a:p>
            <a:pPr marL="285750" indent="-285750">
              <a:buFont typeface="Wingdings" panose="05000000000000000000" pitchFamily="2" charset="2"/>
              <a:buChar char="ü"/>
            </a:pPr>
            <a:r>
              <a:rPr lang="en-US" dirty="0">
                <a:solidFill>
                  <a:srgbClr val="5F4B3B"/>
                </a:solidFill>
                <a:latin typeface="+mj-lt"/>
                <a:cs typeface="Arial" pitchFamily="34" charset="0"/>
              </a:rPr>
              <a:t>Canoeing and kayaking</a:t>
            </a:r>
          </a:p>
          <a:p>
            <a:pPr marL="285750" indent="-285750">
              <a:buFont typeface="Wingdings" panose="05000000000000000000" pitchFamily="2" charset="2"/>
              <a:buChar char="ü"/>
            </a:pPr>
            <a:r>
              <a:rPr lang="en-US" dirty="0">
                <a:solidFill>
                  <a:srgbClr val="5F4B3B"/>
                </a:solidFill>
                <a:latin typeface="+mj-lt"/>
                <a:cs typeface="Arial" pitchFamily="34" charset="0"/>
              </a:rPr>
              <a:t>Environmental outdoor education</a:t>
            </a:r>
          </a:p>
          <a:p>
            <a:pPr marL="285750" indent="-285750">
              <a:buFont typeface="Wingdings" panose="05000000000000000000" pitchFamily="2" charset="2"/>
              <a:buChar char="ü"/>
            </a:pPr>
            <a:r>
              <a:rPr lang="en-US" dirty="0">
                <a:solidFill>
                  <a:srgbClr val="5F4B3B"/>
                </a:solidFill>
                <a:latin typeface="+mj-lt"/>
                <a:cs typeface="Arial" pitchFamily="34" charset="0"/>
              </a:rPr>
              <a:t>Ranching</a:t>
            </a:r>
          </a:p>
          <a:p>
            <a:pPr marL="285750" indent="-285750">
              <a:buFont typeface="Wingdings" panose="05000000000000000000" pitchFamily="2" charset="2"/>
              <a:buChar char="ü"/>
            </a:pPr>
            <a:r>
              <a:rPr lang="en-US" dirty="0">
                <a:solidFill>
                  <a:srgbClr val="5F4B3B"/>
                </a:solidFill>
                <a:latin typeface="+mj-lt"/>
                <a:cs typeface="Arial" pitchFamily="34" charset="0"/>
              </a:rPr>
              <a:t>Fishing</a:t>
            </a:r>
          </a:p>
          <a:p>
            <a:pPr marL="285750" indent="-285750">
              <a:buFont typeface="Wingdings" panose="05000000000000000000" pitchFamily="2" charset="2"/>
              <a:buChar char="ü"/>
            </a:pPr>
            <a:r>
              <a:rPr lang="en-US" dirty="0">
                <a:solidFill>
                  <a:srgbClr val="5F4B3B"/>
                </a:solidFill>
                <a:latin typeface="+mj-lt"/>
                <a:cs typeface="Arial" pitchFamily="34" charset="0"/>
              </a:rPr>
              <a:t>Hiking</a:t>
            </a:r>
          </a:p>
          <a:p>
            <a:pPr marL="285750" indent="-285750">
              <a:buFont typeface="Wingdings" panose="05000000000000000000" pitchFamily="2" charset="2"/>
              <a:buChar char="ü"/>
            </a:pPr>
            <a:r>
              <a:rPr lang="en-US" dirty="0">
                <a:solidFill>
                  <a:srgbClr val="5F4B3B"/>
                </a:solidFill>
                <a:latin typeface="+mj-lt"/>
                <a:cs typeface="Arial" pitchFamily="34" charset="0"/>
              </a:rPr>
              <a:t>Hunting</a:t>
            </a:r>
          </a:p>
          <a:p>
            <a:pPr marL="285750" indent="-285750">
              <a:buFont typeface="Wingdings" panose="05000000000000000000" pitchFamily="2" charset="2"/>
              <a:buChar char="ü"/>
            </a:pPr>
            <a:r>
              <a:rPr lang="en-US" dirty="0">
                <a:solidFill>
                  <a:srgbClr val="5F4B3B"/>
                </a:solidFill>
                <a:latin typeface="+mj-lt"/>
                <a:cs typeface="Arial" pitchFamily="34" charset="0"/>
              </a:rPr>
              <a:t>Gardening</a:t>
            </a:r>
          </a:p>
          <a:p>
            <a:pPr marL="285750" indent="-285750">
              <a:buFont typeface="Wingdings" panose="05000000000000000000" pitchFamily="2" charset="2"/>
              <a:buChar char="ü"/>
            </a:pPr>
            <a:r>
              <a:rPr lang="en-US" dirty="0">
                <a:solidFill>
                  <a:srgbClr val="5F4B3B"/>
                </a:solidFill>
                <a:latin typeface="+mj-lt"/>
                <a:cs typeface="Arial" pitchFamily="34" charset="0"/>
              </a:rPr>
              <a:t>Orienteering</a:t>
            </a:r>
          </a:p>
          <a:p>
            <a:pPr marL="285750" indent="-285750">
              <a:buFont typeface="Wingdings" panose="05000000000000000000" pitchFamily="2" charset="2"/>
              <a:buChar char="ü"/>
            </a:pPr>
            <a:r>
              <a:rPr lang="en-US" dirty="0">
                <a:solidFill>
                  <a:srgbClr val="5F4B3B"/>
                </a:solidFill>
                <a:latin typeface="+mj-lt"/>
                <a:cs typeface="Arial" pitchFamily="34" charset="0"/>
              </a:rPr>
              <a:t>Outdoor based after school programs and camps</a:t>
            </a:r>
          </a:p>
          <a:p>
            <a:pPr marL="285750" indent="-285750">
              <a:buFont typeface="Wingdings" panose="05000000000000000000" pitchFamily="2" charset="2"/>
              <a:buChar char="ü"/>
            </a:pPr>
            <a:r>
              <a:rPr lang="en-US" dirty="0">
                <a:solidFill>
                  <a:srgbClr val="5F4B3B"/>
                </a:solidFill>
                <a:latin typeface="+mj-lt"/>
                <a:cs typeface="Arial" pitchFamily="34" charset="0"/>
              </a:rPr>
              <a:t>Outdoor cooking</a:t>
            </a:r>
          </a:p>
          <a:p>
            <a:pPr marL="285750" indent="-285750">
              <a:buFont typeface="Wingdings" panose="05000000000000000000" pitchFamily="2" charset="2"/>
              <a:buChar char="ü"/>
            </a:pPr>
            <a:r>
              <a:rPr lang="en-US" dirty="0">
                <a:solidFill>
                  <a:srgbClr val="5F4B3B"/>
                </a:solidFill>
                <a:latin typeface="+mj-lt"/>
                <a:cs typeface="Arial" pitchFamily="34" charset="0"/>
              </a:rPr>
              <a:t>Rock climbing</a:t>
            </a:r>
          </a:p>
          <a:p>
            <a:pPr marL="285750" indent="-285750">
              <a:buFont typeface="Wingdings" panose="05000000000000000000" pitchFamily="2" charset="2"/>
              <a:buChar char="ü"/>
            </a:pPr>
            <a:r>
              <a:rPr lang="en-US" dirty="0">
                <a:solidFill>
                  <a:srgbClr val="5F4B3B"/>
                </a:solidFill>
                <a:latin typeface="+mj-lt"/>
                <a:cs typeface="Arial" pitchFamily="34" charset="0"/>
              </a:rPr>
              <a:t>Electronic devices (and associated software) such as Global Positioning Systems (GPS), avalanche beacons, tablets, etc., if used as part of the program</a:t>
            </a:r>
          </a:p>
        </p:txBody>
      </p:sp>
      <p:sp>
        <p:nvSpPr>
          <p:cNvPr id="14" name="TextBox 13">
            <a:extLst>
              <a:ext uri="{FF2B5EF4-FFF2-40B4-BE49-F238E27FC236}">
                <a16:creationId xmlns:a16="http://schemas.microsoft.com/office/drawing/2014/main" id="{C6219897-CEF9-8B11-B463-AD5B452037CF}"/>
              </a:ext>
            </a:extLst>
          </p:cNvPr>
          <p:cNvSpPr txBox="1"/>
          <p:nvPr/>
        </p:nvSpPr>
        <p:spPr>
          <a:xfrm>
            <a:off x="5306643" y="5878596"/>
            <a:ext cx="1657545" cy="215444"/>
          </a:xfrm>
          <a:prstGeom prst="rect">
            <a:avLst/>
          </a:prstGeom>
          <a:noFill/>
        </p:spPr>
        <p:txBody>
          <a:bodyPr wrap="square" lIns="91440" tIns="45720" rIns="91440" bIns="45720" rtlCol="0" anchor="t">
            <a:spAutoFit/>
          </a:bodyPr>
          <a:lstStyle/>
          <a:p>
            <a:r>
              <a:rPr lang="en-US" sz="800" dirty="0">
                <a:solidFill>
                  <a:schemeClr val="bg1"/>
                </a:solidFill>
                <a:latin typeface="+mj-lt"/>
                <a:cs typeface="Arial"/>
              </a:rPr>
              <a:t>Photo courtesy of Travel Nevada</a:t>
            </a:r>
          </a:p>
        </p:txBody>
      </p:sp>
      <p:sp>
        <p:nvSpPr>
          <p:cNvPr id="2" name="TextBox 1">
            <a:extLst>
              <a:ext uri="{FF2B5EF4-FFF2-40B4-BE49-F238E27FC236}">
                <a16:creationId xmlns:a16="http://schemas.microsoft.com/office/drawing/2014/main" id="{98462544-3737-BDA3-9191-1F62AB2A4824}"/>
              </a:ext>
            </a:extLst>
          </p:cNvPr>
          <p:cNvSpPr txBox="1"/>
          <p:nvPr/>
        </p:nvSpPr>
        <p:spPr>
          <a:xfrm>
            <a:off x="4846117" y="1604244"/>
            <a:ext cx="4179069" cy="4247317"/>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rgbClr val="5F4B3B"/>
                </a:solidFill>
                <a:latin typeface="+mj-lt"/>
                <a:cs typeface="Arial" pitchFamily="34" charset="0"/>
              </a:rPr>
              <a:t>Camping equipment and supplies</a:t>
            </a:r>
          </a:p>
          <a:p>
            <a:pPr marL="285750" indent="-285750">
              <a:buFont typeface="Wingdings" panose="05000000000000000000" pitchFamily="2" charset="2"/>
              <a:buChar char="ü"/>
            </a:pPr>
            <a:r>
              <a:rPr lang="en-US" dirty="0">
                <a:solidFill>
                  <a:srgbClr val="5F4B3B"/>
                </a:solidFill>
                <a:latin typeface="+mj-lt"/>
                <a:cs typeface="Arial" pitchFamily="34" charset="0"/>
              </a:rPr>
              <a:t>Fees for park entry and camping</a:t>
            </a:r>
          </a:p>
          <a:p>
            <a:pPr marL="285750" indent="-285750">
              <a:buFont typeface="Wingdings" panose="05000000000000000000" pitchFamily="2" charset="2"/>
              <a:buChar char="ü"/>
            </a:pPr>
            <a:r>
              <a:rPr lang="en-US" dirty="0">
                <a:solidFill>
                  <a:srgbClr val="5F4B3B"/>
                </a:solidFill>
                <a:latin typeface="+mj-lt"/>
                <a:cs typeface="Arial" pitchFamily="34" charset="0"/>
              </a:rPr>
              <a:t>Fishing equipment and supplies</a:t>
            </a:r>
          </a:p>
          <a:p>
            <a:pPr marL="285750" indent="-285750">
              <a:buFont typeface="Wingdings" panose="05000000000000000000" pitchFamily="2" charset="2"/>
              <a:buChar char="ü"/>
            </a:pPr>
            <a:r>
              <a:rPr lang="en-US" dirty="0">
                <a:solidFill>
                  <a:srgbClr val="5F4B3B"/>
                </a:solidFill>
                <a:latin typeface="+mj-lt"/>
                <a:cs typeface="Arial" pitchFamily="34" charset="0"/>
              </a:rPr>
              <a:t>Food and non-alcoholic beverages</a:t>
            </a:r>
          </a:p>
          <a:p>
            <a:pPr marL="285750" indent="-285750">
              <a:buFont typeface="Wingdings" panose="05000000000000000000" pitchFamily="2" charset="2"/>
              <a:buChar char="ü"/>
            </a:pPr>
            <a:r>
              <a:rPr lang="en-US" dirty="0">
                <a:solidFill>
                  <a:srgbClr val="5F4B3B"/>
                </a:solidFill>
                <a:latin typeface="+mj-lt"/>
                <a:cs typeface="Arial" pitchFamily="34" charset="0"/>
              </a:rPr>
              <a:t>Hunting and archery equipment and supplies </a:t>
            </a:r>
          </a:p>
          <a:p>
            <a:pPr marL="285750" indent="-285750">
              <a:buFont typeface="Wingdings" panose="05000000000000000000" pitchFamily="2" charset="2"/>
              <a:buChar char="ü"/>
            </a:pPr>
            <a:r>
              <a:rPr lang="en-US" dirty="0">
                <a:solidFill>
                  <a:srgbClr val="5F4B3B"/>
                </a:solidFill>
                <a:latin typeface="+mj-lt"/>
                <a:cs typeface="Arial" pitchFamily="34" charset="0"/>
              </a:rPr>
              <a:t>In-state transportation and travel, including to bordering counties and cities in other states</a:t>
            </a:r>
          </a:p>
          <a:p>
            <a:pPr marL="285750" indent="-285750">
              <a:buFont typeface="Wingdings" panose="05000000000000000000" pitchFamily="2" charset="2"/>
              <a:buChar char="ü"/>
            </a:pPr>
            <a:r>
              <a:rPr lang="en-US" dirty="0">
                <a:solidFill>
                  <a:srgbClr val="5F4B3B"/>
                </a:solidFill>
                <a:latin typeface="+mj-lt"/>
                <a:cs typeface="Arial" pitchFamily="34" charset="0"/>
              </a:rPr>
              <a:t>Leasing transportation, mileage, and gasoline</a:t>
            </a:r>
          </a:p>
          <a:p>
            <a:pPr marL="285750" indent="-285750">
              <a:buFont typeface="Wingdings" panose="05000000000000000000" pitchFamily="2" charset="2"/>
              <a:buChar char="ü"/>
            </a:pPr>
            <a:r>
              <a:rPr lang="en-US" dirty="0">
                <a:solidFill>
                  <a:srgbClr val="5F4B3B"/>
                </a:solidFill>
                <a:latin typeface="+mj-lt"/>
                <a:cs typeface="Arial" pitchFamily="34" charset="0"/>
              </a:rPr>
              <a:t>Lodging and facility rentals for programs and events</a:t>
            </a:r>
          </a:p>
          <a:p>
            <a:pPr marL="285750" indent="-285750">
              <a:buFont typeface="Wingdings" panose="05000000000000000000" pitchFamily="2" charset="2"/>
              <a:buChar char="ü"/>
            </a:pPr>
            <a:r>
              <a:rPr lang="en-US" dirty="0">
                <a:solidFill>
                  <a:srgbClr val="5F4B3B"/>
                </a:solidFill>
                <a:latin typeface="+mj-lt"/>
                <a:cs typeface="Arial" pitchFamily="34" charset="0"/>
              </a:rPr>
              <a:t>Non-motorized boats</a:t>
            </a:r>
          </a:p>
          <a:p>
            <a:pPr marL="285750" indent="-285750">
              <a:buFont typeface="Wingdings" panose="05000000000000000000" pitchFamily="2" charset="2"/>
              <a:buChar char="ü"/>
            </a:pPr>
            <a:r>
              <a:rPr lang="en-US" dirty="0">
                <a:solidFill>
                  <a:srgbClr val="5F4B3B"/>
                </a:solidFill>
                <a:latin typeface="+mj-lt"/>
                <a:cs typeface="Arial" pitchFamily="34" charset="0"/>
              </a:rPr>
              <a:t>Staff time if directly related to project</a:t>
            </a:r>
          </a:p>
        </p:txBody>
      </p:sp>
    </p:spTree>
    <p:extLst>
      <p:ext uri="{BB962C8B-B14F-4D97-AF65-F5344CB8AC3E}">
        <p14:creationId xmlns:p14="http://schemas.microsoft.com/office/powerpoint/2010/main" val="299499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784850"/>
            <a:ext cx="9134815" cy="400110"/>
          </a:xfrm>
          <a:prstGeom prst="rect">
            <a:avLst/>
          </a:prstGeom>
        </p:spPr>
        <p:txBody>
          <a:bodyPr wrap="square" lIns="91440" tIns="45720" rIns="91440" bIns="45720" anchor="t">
            <a:spAutoFit/>
          </a:bodyPr>
          <a:lstStyle/>
          <a:p>
            <a:pPr algn="ctr">
              <a:spcBef>
                <a:spcPts val="1200"/>
              </a:spcBef>
            </a:pPr>
            <a:r>
              <a:rPr lang="en-US" sz="2000">
                <a:solidFill>
                  <a:srgbClr val="5F4B3B"/>
                </a:solidFill>
                <a:latin typeface="Calibri"/>
                <a:cs typeface="Arial"/>
              </a:rPr>
              <a:t>-  -  -  -  -  -  -  -  -  </a:t>
            </a:r>
            <a:r>
              <a:rPr lang="en-US" sz="2000">
                <a:solidFill>
                  <a:srgbClr val="5F4B3B"/>
                </a:solidFill>
                <a:latin typeface="Calibri"/>
                <a:cs typeface="Calibri"/>
              </a:rPr>
              <a:t>-  -  -  -  -  -  -  -  -  -  -  -  -  -  -  -  -  -  -  -  -  -  -  -  -  -  -  -  -  -  -  -  -  -  -  -  </a:t>
            </a:r>
            <a:endParaRPr lang="en-US" sz="200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8</a:t>
            </a:fld>
            <a:endParaRPr lang="en-US"/>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96171"/>
            <a:ext cx="7772400" cy="1470025"/>
          </a:xfrm>
        </p:spPr>
        <p:txBody>
          <a:bodyPr/>
          <a:lstStyle/>
          <a:p>
            <a:r>
              <a:rPr lang="en-US" sz="3200" b="1" cap="small" dirty="0">
                <a:solidFill>
                  <a:srgbClr val="002060"/>
                </a:solidFill>
                <a:latin typeface="Candara"/>
                <a:ea typeface="+mn-ea"/>
                <a:cs typeface="Arial"/>
              </a:rPr>
              <a:t>Ineligible programs</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sp>
        <p:nvSpPr>
          <p:cNvPr id="15" name="TextBox 14">
            <a:extLst>
              <a:ext uri="{FF2B5EF4-FFF2-40B4-BE49-F238E27FC236}">
                <a16:creationId xmlns:a16="http://schemas.microsoft.com/office/drawing/2014/main" id="{BEE83D2E-0BCD-0483-FC48-37AF626CEF48}"/>
              </a:ext>
            </a:extLst>
          </p:cNvPr>
          <p:cNvSpPr txBox="1"/>
          <p:nvPr/>
        </p:nvSpPr>
        <p:spPr>
          <a:xfrm>
            <a:off x="320513" y="1403351"/>
            <a:ext cx="4540575" cy="5355312"/>
          </a:xfrm>
          <a:prstGeom prst="rect">
            <a:avLst/>
          </a:prstGeom>
          <a:noFill/>
        </p:spPr>
        <p:txBody>
          <a:bodyPr wrap="square" rtlCol="0">
            <a:spAutoFit/>
          </a:bodyPr>
          <a:lstStyle/>
          <a:p>
            <a:r>
              <a:rPr lang="en-US" sz="1800" b="1" dirty="0">
                <a:solidFill>
                  <a:srgbClr val="5F4B3B"/>
                </a:solidFill>
                <a:latin typeface="+mj-lt"/>
                <a:cs typeface="Arial" pitchFamily="34" charset="0"/>
              </a:rPr>
              <a:t>Ineligible programs include, but are not limited to, the following: </a:t>
            </a:r>
          </a:p>
          <a:p>
            <a:endParaRPr lang="en-US" b="1" dirty="0">
              <a:solidFill>
                <a:srgbClr val="5F4B3B"/>
              </a:solidFill>
              <a:latin typeface="+mj-lt"/>
              <a:cs typeface="Arial" pitchFamily="34" charset="0"/>
            </a:endParaRPr>
          </a:p>
          <a:p>
            <a:pPr marL="285750" indent="-285750">
              <a:buFont typeface="Wingdings" panose="05000000000000000000" pitchFamily="2" charset="2"/>
              <a:buChar char="§"/>
            </a:pPr>
            <a:r>
              <a:rPr lang="en-US" dirty="0">
                <a:solidFill>
                  <a:srgbClr val="5F4B3B"/>
                </a:solidFill>
                <a:latin typeface="+mj-lt"/>
                <a:cs typeface="Arial" pitchFamily="34" charset="0"/>
              </a:rPr>
              <a:t>Facility construction projects</a:t>
            </a:r>
          </a:p>
          <a:p>
            <a:pPr marL="285750" indent="-285750">
              <a:buFont typeface="Wingdings" panose="05000000000000000000" pitchFamily="2" charset="2"/>
              <a:buChar char="§"/>
            </a:pPr>
            <a:r>
              <a:rPr lang="en-US" dirty="0">
                <a:solidFill>
                  <a:srgbClr val="5F4B3B"/>
                </a:solidFill>
                <a:latin typeface="+mj-lt"/>
                <a:cs typeface="Arial" pitchFamily="34" charset="0"/>
              </a:rPr>
              <a:t>Organized Team Sports (i.e. baseball, soccer, or basketball)</a:t>
            </a:r>
          </a:p>
          <a:p>
            <a:pPr marL="285750" indent="-285750">
              <a:buFont typeface="Wingdings" panose="05000000000000000000" pitchFamily="2" charset="2"/>
              <a:buChar char="§"/>
            </a:pPr>
            <a:r>
              <a:rPr lang="en-US" dirty="0">
                <a:solidFill>
                  <a:srgbClr val="5F4B3B"/>
                </a:solidFill>
                <a:latin typeface="+mj-lt"/>
                <a:cs typeface="Arial" pitchFamily="34" charset="0"/>
              </a:rPr>
              <a:t>Promotional or fundraising events</a:t>
            </a:r>
          </a:p>
          <a:p>
            <a:pPr marL="285750" indent="-285750">
              <a:buFont typeface="Wingdings" panose="05000000000000000000" pitchFamily="2" charset="2"/>
              <a:buChar char="§"/>
            </a:pPr>
            <a:r>
              <a:rPr lang="en-US" dirty="0">
                <a:solidFill>
                  <a:srgbClr val="5F4B3B"/>
                </a:solidFill>
                <a:latin typeface="+mj-lt"/>
                <a:cs typeface="Arial" pitchFamily="34" charset="0"/>
              </a:rPr>
              <a:t>Projects that do not have an outdoor component</a:t>
            </a:r>
          </a:p>
          <a:p>
            <a:pPr marL="285750" indent="-285750">
              <a:buFont typeface="Wingdings" panose="05000000000000000000" pitchFamily="2" charset="2"/>
              <a:buChar char="§"/>
            </a:pPr>
            <a:r>
              <a:rPr lang="en-US" dirty="0">
                <a:solidFill>
                  <a:srgbClr val="5F4B3B"/>
                </a:solidFill>
                <a:latin typeface="+mj-lt"/>
                <a:cs typeface="Arial" pitchFamily="34" charset="0"/>
              </a:rPr>
              <a:t>Out-of-State Travel, except for bordering counties and cities </a:t>
            </a:r>
          </a:p>
          <a:p>
            <a:pPr marL="285750" indent="-285750">
              <a:buFont typeface="Wingdings" panose="05000000000000000000" pitchFamily="2" charset="2"/>
              <a:buChar char="§"/>
            </a:pPr>
            <a:r>
              <a:rPr lang="en-US" dirty="0">
                <a:solidFill>
                  <a:srgbClr val="5F4B3B"/>
                </a:solidFill>
                <a:latin typeface="+mj-lt"/>
                <a:cs typeface="Arial" pitchFamily="34" charset="0"/>
              </a:rPr>
              <a:t>Out-of-State Students</a:t>
            </a:r>
          </a:p>
          <a:p>
            <a:pPr marL="285750" indent="-285750">
              <a:buFont typeface="Wingdings" panose="05000000000000000000" pitchFamily="2" charset="2"/>
              <a:buChar char="§"/>
            </a:pPr>
            <a:r>
              <a:rPr lang="en-US" dirty="0">
                <a:solidFill>
                  <a:srgbClr val="5F4B3B"/>
                </a:solidFill>
                <a:latin typeface="+mj-lt"/>
                <a:cs typeface="Arial" pitchFamily="34" charset="0"/>
              </a:rPr>
              <a:t>Purchase of automobiles, vehicles, or boats with motors</a:t>
            </a:r>
          </a:p>
          <a:p>
            <a:pPr marL="285750" indent="-285750">
              <a:buFont typeface="Wingdings" panose="05000000000000000000" pitchFamily="2" charset="2"/>
              <a:buChar char="§"/>
            </a:pPr>
            <a:r>
              <a:rPr lang="en-US" dirty="0">
                <a:solidFill>
                  <a:srgbClr val="5F4B3B"/>
                </a:solidFill>
                <a:latin typeface="+mj-lt"/>
                <a:cs typeface="Arial" pitchFamily="34" charset="0"/>
              </a:rPr>
              <a:t>Pre-agreement Costs, unless pre-approved by Administrator</a:t>
            </a:r>
          </a:p>
          <a:p>
            <a:pPr marL="285750" indent="-285750">
              <a:buFont typeface="Wingdings" panose="05000000000000000000" pitchFamily="2" charset="2"/>
              <a:buChar char="§"/>
            </a:pPr>
            <a:r>
              <a:rPr lang="en-US" dirty="0">
                <a:solidFill>
                  <a:srgbClr val="5F4B3B"/>
                </a:solidFill>
                <a:latin typeface="+mj-lt"/>
                <a:cs typeface="Arial" pitchFamily="34" charset="0"/>
              </a:rPr>
              <a:t>Religious activities</a:t>
            </a:r>
          </a:p>
          <a:p>
            <a:pPr marL="285750" indent="-285750">
              <a:buFont typeface="Arial" panose="020B0604020202020204" pitchFamily="34" charset="0"/>
              <a:buChar char="•"/>
            </a:pPr>
            <a:endParaRPr lang="en-US" dirty="0">
              <a:solidFill>
                <a:srgbClr val="5F4B3B"/>
              </a:solidFill>
              <a:latin typeface="+mj-lt"/>
              <a:cs typeface="Arial" pitchFamily="34" charset="0"/>
            </a:endParaRPr>
          </a:p>
          <a:p>
            <a:pPr marL="285750" indent="-285750">
              <a:buFont typeface="Arial" panose="020B0604020202020204" pitchFamily="34" charset="0"/>
              <a:buChar char="•"/>
            </a:pPr>
            <a:endParaRPr lang="en-US" dirty="0">
              <a:solidFill>
                <a:srgbClr val="5F4B3B"/>
              </a:solidFill>
              <a:latin typeface="+mj-lt"/>
              <a:cs typeface="Arial" pitchFamily="34" charset="0"/>
            </a:endParaRPr>
          </a:p>
        </p:txBody>
      </p:sp>
      <p:pic>
        <p:nvPicPr>
          <p:cNvPr id="2" name="Picture 1" descr="A picture containing mountain, water, outdoor, sky&#10;&#10;Description automatically generated">
            <a:extLst>
              <a:ext uri="{FF2B5EF4-FFF2-40B4-BE49-F238E27FC236}">
                <a16:creationId xmlns:a16="http://schemas.microsoft.com/office/drawing/2014/main" id="{5DF4D746-F9AE-F40B-F2A2-7861252A1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680" y="1541888"/>
            <a:ext cx="2900927" cy="4351391"/>
          </a:xfrm>
          <a:prstGeom prst="rect">
            <a:avLst/>
          </a:prstGeom>
        </p:spPr>
      </p:pic>
    </p:spTree>
    <p:extLst>
      <p:ext uri="{BB962C8B-B14F-4D97-AF65-F5344CB8AC3E}">
        <p14:creationId xmlns:p14="http://schemas.microsoft.com/office/powerpoint/2010/main" val="46317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8D40CF8-BBF4-48CE-BA4D-A16E04B15A8F}"/>
              </a:ext>
            </a:extLst>
          </p:cNvPr>
          <p:cNvSpPr/>
          <p:nvPr/>
        </p:nvSpPr>
        <p:spPr>
          <a:xfrm>
            <a:off x="1977" y="37384"/>
            <a:ext cx="9143998" cy="86265"/>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358178E-400C-4B67-91F0-B59E644B56F0}"/>
              </a:ext>
            </a:extLst>
          </p:cNvPr>
          <p:cNvSpPr/>
          <p:nvPr/>
        </p:nvSpPr>
        <p:spPr>
          <a:xfrm>
            <a:off x="1978" y="-5212"/>
            <a:ext cx="9143998" cy="862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127DB7-0282-48E6-804B-DB9D793BC1CA}"/>
              </a:ext>
            </a:extLst>
          </p:cNvPr>
          <p:cNvSpPr/>
          <p:nvPr/>
        </p:nvSpPr>
        <p:spPr>
          <a:xfrm>
            <a:off x="0" y="621510"/>
            <a:ext cx="9134815" cy="400110"/>
          </a:xfrm>
          <a:prstGeom prst="rect">
            <a:avLst/>
          </a:prstGeom>
        </p:spPr>
        <p:txBody>
          <a:bodyPr wrap="square" lIns="91440" tIns="45720" rIns="91440" bIns="45720" anchor="t">
            <a:spAutoFit/>
          </a:bodyPr>
          <a:lstStyle/>
          <a:p>
            <a:pPr algn="ctr">
              <a:spcBef>
                <a:spcPts val="1200"/>
              </a:spcBef>
            </a:pPr>
            <a:r>
              <a:rPr lang="en-US" sz="2000" dirty="0">
                <a:solidFill>
                  <a:srgbClr val="5F4B3B"/>
                </a:solidFill>
                <a:latin typeface="Calibri"/>
                <a:cs typeface="Arial"/>
              </a:rPr>
              <a:t>-  -  -  -  -  -  -  -  -  </a:t>
            </a:r>
            <a:r>
              <a:rPr lang="en-US" sz="2000" dirty="0">
                <a:solidFill>
                  <a:srgbClr val="5F4B3B"/>
                </a:solidFill>
                <a:latin typeface="Calibri"/>
                <a:cs typeface="Calibri"/>
              </a:rPr>
              <a:t>-  -  -  -  -  -  -  -  -  -  -  -  -  -  -  -  -  -  -  -  -  -  -  -  -  -  -  -  -  -  -  -  -  -  -  -  </a:t>
            </a:r>
            <a:endParaRPr lang="en-US" sz="2000" dirty="0">
              <a:solidFill>
                <a:srgbClr val="5F4B3B"/>
              </a:solidFill>
              <a:latin typeface="Calibri"/>
              <a:cs typeface="Arial"/>
            </a:endParaRPr>
          </a:p>
        </p:txBody>
      </p:sp>
      <p:sp>
        <p:nvSpPr>
          <p:cNvPr id="20" name="Slide Number Placeholder 19">
            <a:extLst>
              <a:ext uri="{FF2B5EF4-FFF2-40B4-BE49-F238E27FC236}">
                <a16:creationId xmlns:a16="http://schemas.microsoft.com/office/drawing/2014/main" id="{90770BA6-28AB-4769-B9BA-9694B7B96C2C}"/>
              </a:ext>
            </a:extLst>
          </p:cNvPr>
          <p:cNvSpPr>
            <a:spLocks noGrp="1"/>
          </p:cNvSpPr>
          <p:nvPr>
            <p:ph type="sldNum" sz="quarter" idx="12"/>
          </p:nvPr>
        </p:nvSpPr>
        <p:spPr/>
        <p:txBody>
          <a:bodyPr/>
          <a:lstStyle/>
          <a:p>
            <a:pPr>
              <a:defRPr/>
            </a:pPr>
            <a:fld id="{0503D940-AB8C-4343-850E-90F1D850C687}" type="slidenum">
              <a:rPr lang="en-US" smtClean="0"/>
              <a:pPr>
                <a:defRPr/>
              </a:pPr>
              <a:t>9</a:t>
            </a:fld>
            <a:endParaRPr lang="en-US"/>
          </a:p>
        </p:txBody>
      </p:sp>
      <p:sp>
        <p:nvSpPr>
          <p:cNvPr id="8" name="Title 7">
            <a:extLst>
              <a:ext uri="{FF2B5EF4-FFF2-40B4-BE49-F238E27FC236}">
                <a16:creationId xmlns:a16="http://schemas.microsoft.com/office/drawing/2014/main" id="{2BF25F6F-7698-2A78-E335-48BBAF64AA91}"/>
              </a:ext>
            </a:extLst>
          </p:cNvPr>
          <p:cNvSpPr>
            <a:spLocks noGrp="1"/>
          </p:cNvSpPr>
          <p:nvPr>
            <p:ph type="ctrTitle"/>
          </p:nvPr>
        </p:nvSpPr>
        <p:spPr>
          <a:xfrm>
            <a:off x="681207" y="-228251"/>
            <a:ext cx="7772400" cy="1470025"/>
          </a:xfrm>
        </p:spPr>
        <p:txBody>
          <a:bodyPr/>
          <a:lstStyle/>
          <a:p>
            <a:r>
              <a:rPr lang="en-US" sz="3200" b="1" cap="small" dirty="0">
                <a:solidFill>
                  <a:srgbClr val="002060"/>
                </a:solidFill>
                <a:latin typeface="Candara"/>
                <a:ea typeface="+mn-ea"/>
                <a:cs typeface="Arial"/>
              </a:rPr>
              <a:t>Matching Funds</a:t>
            </a:r>
            <a:endParaRPr lang="en-US" sz="1200" dirty="0">
              <a:solidFill>
                <a:srgbClr val="002060"/>
              </a:solidFill>
              <a:latin typeface="Candara"/>
              <a:cs typeface="Arial"/>
            </a:endParaRPr>
          </a:p>
        </p:txBody>
      </p:sp>
      <p:grpSp>
        <p:nvGrpSpPr>
          <p:cNvPr id="6" name="Group 5">
            <a:extLst>
              <a:ext uri="{FF2B5EF4-FFF2-40B4-BE49-F238E27FC236}">
                <a16:creationId xmlns:a16="http://schemas.microsoft.com/office/drawing/2014/main" id="{E789AA2B-B61F-2544-8D32-ABD1F79A242C}"/>
              </a:ext>
            </a:extLst>
          </p:cNvPr>
          <p:cNvGrpSpPr/>
          <p:nvPr/>
        </p:nvGrpSpPr>
        <p:grpSpPr>
          <a:xfrm>
            <a:off x="1976" y="6649698"/>
            <a:ext cx="9143999" cy="219402"/>
            <a:chOff x="1976" y="6649698"/>
            <a:chExt cx="9143999" cy="219402"/>
          </a:xfrm>
        </p:grpSpPr>
        <p:sp>
          <p:nvSpPr>
            <p:cNvPr id="9" name="Rectangle 8">
              <a:extLst>
                <a:ext uri="{FF2B5EF4-FFF2-40B4-BE49-F238E27FC236}">
                  <a16:creationId xmlns:a16="http://schemas.microsoft.com/office/drawing/2014/main" id="{FF0A4FC4-C230-F434-064F-7E863EC18EB8}"/>
                </a:ext>
              </a:extLst>
            </p:cNvPr>
            <p:cNvSpPr/>
            <p:nvPr/>
          </p:nvSpPr>
          <p:spPr>
            <a:xfrm>
              <a:off x="1976" y="6649698"/>
              <a:ext cx="9143998" cy="100464"/>
            </a:xfrm>
            <a:prstGeom prst="rect">
              <a:avLst/>
            </a:prstGeom>
            <a:solidFill>
              <a:srgbClr val="C2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8735C6-89FE-AFE4-FE66-68E4A7D477D5}"/>
                </a:ext>
              </a:extLst>
            </p:cNvPr>
            <p:cNvSpPr/>
            <p:nvPr/>
          </p:nvSpPr>
          <p:spPr>
            <a:xfrm>
              <a:off x="1977" y="6700056"/>
              <a:ext cx="9143998" cy="1690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A8BB34CB-335C-99F9-39F2-102BCE403CDF}"/>
              </a:ext>
            </a:extLst>
          </p:cNvPr>
          <p:cNvSpPr txBox="1"/>
          <p:nvPr/>
        </p:nvSpPr>
        <p:spPr>
          <a:xfrm>
            <a:off x="18152575" y="7830745"/>
            <a:ext cx="241912" cy="96334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chemeClr val="tx2"/>
                </a:solidFill>
                <a:latin typeface="Candara"/>
                <a:cs typeface="Segoe UI"/>
              </a:rPr>
              <a:t>Elisabeth Johnson </a:t>
            </a:r>
            <a:r>
              <a:rPr lang="en-US" sz="2000" dirty="0">
                <a:solidFill>
                  <a:schemeClr val="tx2"/>
                </a:solidFill>
                <a:latin typeface="Candara"/>
                <a:cs typeface="Segoe UI"/>
              </a:rPr>
              <a:t>​</a:t>
            </a:r>
          </a:p>
          <a:p>
            <a:pPr algn="ctr"/>
            <a:r>
              <a:rPr lang="en-US" sz="2000" dirty="0">
                <a:solidFill>
                  <a:schemeClr val="tx2"/>
                </a:solidFill>
                <a:latin typeface="Candara"/>
                <a:cs typeface="Segoe UI"/>
              </a:rPr>
              <a:t>Program Officer</a:t>
            </a:r>
          </a:p>
        </p:txBody>
      </p:sp>
      <p:sp>
        <p:nvSpPr>
          <p:cNvPr id="15" name="TextBox 14">
            <a:extLst>
              <a:ext uri="{FF2B5EF4-FFF2-40B4-BE49-F238E27FC236}">
                <a16:creationId xmlns:a16="http://schemas.microsoft.com/office/drawing/2014/main" id="{BEE83D2E-0BCD-0483-FC48-37AF626CEF48}"/>
              </a:ext>
            </a:extLst>
          </p:cNvPr>
          <p:cNvSpPr txBox="1"/>
          <p:nvPr/>
        </p:nvSpPr>
        <p:spPr>
          <a:xfrm>
            <a:off x="483086" y="1094275"/>
            <a:ext cx="8457713" cy="2862322"/>
          </a:xfrm>
          <a:prstGeom prst="rect">
            <a:avLst/>
          </a:prstGeom>
          <a:noFill/>
        </p:spPr>
        <p:txBody>
          <a:bodyPr wrap="square" rtlCol="0">
            <a:spAutoFit/>
          </a:bodyPr>
          <a:lstStyle/>
          <a:p>
            <a:r>
              <a:rPr lang="en-US" b="1" dirty="0">
                <a:solidFill>
                  <a:srgbClr val="5F4B3B"/>
                </a:solidFill>
                <a:latin typeface="+mj-lt"/>
                <a:cs typeface="Arial" pitchFamily="34" charset="0"/>
              </a:rPr>
              <a:t>Eligible Match</a:t>
            </a:r>
          </a:p>
          <a:p>
            <a:endParaRPr lang="en-US" b="1" dirty="0">
              <a:solidFill>
                <a:srgbClr val="5F4B3B"/>
              </a:solidFill>
              <a:latin typeface="+mj-lt"/>
              <a:cs typeface="Arial" pitchFamily="34" charset="0"/>
            </a:endParaRPr>
          </a:p>
          <a:p>
            <a:r>
              <a:rPr lang="en-US" dirty="0">
                <a:solidFill>
                  <a:srgbClr val="5F4B3B"/>
                </a:solidFill>
                <a:latin typeface="+mj-lt"/>
                <a:cs typeface="Arial" pitchFamily="34" charset="0"/>
              </a:rPr>
              <a:t>A grantee’s matching share may include one or a combination of the following:</a:t>
            </a:r>
          </a:p>
          <a:p>
            <a:pPr marL="285750" indent="-285750">
              <a:buFont typeface="Wingdings" panose="05000000000000000000" pitchFamily="2" charset="2"/>
              <a:buChar char="ü"/>
            </a:pPr>
            <a:r>
              <a:rPr lang="en-US" dirty="0">
                <a:solidFill>
                  <a:srgbClr val="5F4B3B"/>
                </a:solidFill>
                <a:latin typeface="+mj-lt"/>
                <a:cs typeface="Arial" pitchFamily="34" charset="0"/>
              </a:rPr>
              <a:t>Appropriations and cash</a:t>
            </a:r>
          </a:p>
          <a:p>
            <a:pPr marL="285750" indent="-285750">
              <a:buFont typeface="Wingdings" panose="05000000000000000000" pitchFamily="2" charset="2"/>
              <a:buChar char="ü"/>
            </a:pPr>
            <a:r>
              <a:rPr lang="en-US" dirty="0">
                <a:solidFill>
                  <a:srgbClr val="5F4B3B"/>
                </a:solidFill>
                <a:latin typeface="+mj-lt"/>
                <a:cs typeface="Arial" pitchFamily="34" charset="0"/>
              </a:rPr>
              <a:t>Donations–the value of using cash, equipment use, staff time, volunteer time, materials, or services </a:t>
            </a:r>
          </a:p>
          <a:p>
            <a:pPr marL="285750" indent="-285750">
              <a:buFont typeface="Wingdings" panose="05000000000000000000" pitchFamily="2" charset="2"/>
              <a:buChar char="ü"/>
            </a:pPr>
            <a:r>
              <a:rPr lang="en-US" dirty="0">
                <a:solidFill>
                  <a:srgbClr val="5F4B3B"/>
                </a:solidFill>
                <a:latin typeface="+mj-lt"/>
                <a:cs typeface="Arial" pitchFamily="34" charset="0"/>
              </a:rPr>
              <a:t>Grants–federal, state, local, or private</a:t>
            </a:r>
          </a:p>
          <a:p>
            <a:pPr marL="742950" lvl="1" indent="-285750">
              <a:buFont typeface="Arial" panose="020B0604020202020204" pitchFamily="34" charset="0"/>
              <a:buChar char="•"/>
            </a:pPr>
            <a:endParaRPr lang="en-US" dirty="0">
              <a:solidFill>
                <a:srgbClr val="5F4B3B"/>
              </a:solidFill>
              <a:latin typeface="+mj-lt"/>
              <a:cs typeface="Arial" pitchFamily="34" charset="0"/>
            </a:endParaRPr>
          </a:p>
          <a:p>
            <a:pPr marL="742950" lvl="1" indent="-285750">
              <a:buFont typeface="Arial" panose="020B0604020202020204" pitchFamily="34" charset="0"/>
              <a:buChar char="•"/>
            </a:pPr>
            <a:endParaRPr lang="en-US" dirty="0">
              <a:solidFill>
                <a:srgbClr val="5F4B3B"/>
              </a:solidFill>
              <a:latin typeface="+mj-lt"/>
              <a:cs typeface="Arial" pitchFamily="34" charset="0"/>
            </a:endParaRPr>
          </a:p>
          <a:p>
            <a:pPr marL="285750" indent="-285750">
              <a:buFont typeface="Arial" panose="020B0604020202020204" pitchFamily="34" charset="0"/>
              <a:buChar char="•"/>
            </a:pPr>
            <a:endParaRPr lang="en-US" dirty="0">
              <a:solidFill>
                <a:srgbClr val="5F4B3B"/>
              </a:solidFill>
              <a:latin typeface="+mj-lt"/>
              <a:cs typeface="Arial" pitchFamily="34" charset="0"/>
            </a:endParaRPr>
          </a:p>
        </p:txBody>
      </p:sp>
      <p:sp>
        <p:nvSpPr>
          <p:cNvPr id="13" name="TextBox 12">
            <a:extLst>
              <a:ext uri="{FF2B5EF4-FFF2-40B4-BE49-F238E27FC236}">
                <a16:creationId xmlns:a16="http://schemas.microsoft.com/office/drawing/2014/main" id="{BC5D7D7E-93BF-ACEE-A1E4-A01A2E182D9D}"/>
              </a:ext>
            </a:extLst>
          </p:cNvPr>
          <p:cNvSpPr txBox="1"/>
          <p:nvPr/>
        </p:nvSpPr>
        <p:spPr>
          <a:xfrm>
            <a:off x="483086" y="3329260"/>
            <a:ext cx="8457713" cy="2308324"/>
          </a:xfrm>
          <a:prstGeom prst="rect">
            <a:avLst/>
          </a:prstGeom>
          <a:noFill/>
        </p:spPr>
        <p:txBody>
          <a:bodyPr wrap="square" rtlCol="0">
            <a:spAutoFit/>
          </a:bodyPr>
          <a:lstStyle/>
          <a:p>
            <a:r>
              <a:rPr lang="en-US" b="1" dirty="0">
                <a:solidFill>
                  <a:srgbClr val="5F4B3B"/>
                </a:solidFill>
                <a:latin typeface="+mj-lt"/>
                <a:cs typeface="Arial" pitchFamily="34" charset="0"/>
              </a:rPr>
              <a:t>Not allowed as Match</a:t>
            </a:r>
          </a:p>
          <a:p>
            <a:endParaRPr lang="en-US" b="1" dirty="0">
              <a:solidFill>
                <a:srgbClr val="5F4B3B"/>
              </a:solidFill>
              <a:latin typeface="+mj-lt"/>
              <a:cs typeface="Arial" pitchFamily="34" charset="0"/>
            </a:endParaRPr>
          </a:p>
          <a:p>
            <a:pPr marL="285750" indent="-285750">
              <a:buFont typeface="Wingdings" panose="05000000000000000000" pitchFamily="2" charset="2"/>
              <a:buChar char="ü"/>
            </a:pPr>
            <a:r>
              <a:rPr lang="en-US" dirty="0">
                <a:solidFill>
                  <a:srgbClr val="5F4B3B"/>
                </a:solidFill>
                <a:latin typeface="+mj-lt"/>
                <a:cs typeface="Arial" pitchFamily="34" charset="0"/>
              </a:rPr>
              <a:t>Costs that are double counted (that is, any cost included in more than one project)</a:t>
            </a:r>
          </a:p>
          <a:p>
            <a:pPr marL="285750" indent="-285750">
              <a:buFont typeface="Wingdings" panose="05000000000000000000" pitchFamily="2" charset="2"/>
              <a:buChar char="ü"/>
            </a:pPr>
            <a:r>
              <a:rPr lang="en-US" dirty="0">
                <a:solidFill>
                  <a:srgbClr val="5F4B3B"/>
                </a:solidFill>
                <a:latin typeface="+mj-lt"/>
                <a:cs typeface="Arial" pitchFamily="34" charset="0"/>
              </a:rPr>
              <a:t>Anything considered an ineligible cost or activity.</a:t>
            </a:r>
          </a:p>
          <a:p>
            <a:pPr marL="285750" indent="-285750">
              <a:buFont typeface="Wingdings" panose="05000000000000000000" pitchFamily="2" charset="2"/>
              <a:buChar char="ü"/>
            </a:pPr>
            <a:r>
              <a:rPr lang="en-US" dirty="0">
                <a:solidFill>
                  <a:srgbClr val="5F4B3B"/>
                </a:solidFill>
                <a:latin typeface="+mj-lt"/>
                <a:cs typeface="Arial" pitchFamily="34" charset="0"/>
              </a:rPr>
              <a:t>Costs that are not necessary or an integral part of the project scope.</a:t>
            </a:r>
          </a:p>
          <a:p>
            <a:pPr marL="742950" lvl="1" indent="-285750">
              <a:buFont typeface="Arial" panose="020B0604020202020204" pitchFamily="34" charset="0"/>
              <a:buChar char="•"/>
            </a:pPr>
            <a:endParaRPr lang="en-US" dirty="0">
              <a:solidFill>
                <a:srgbClr val="5F4B3B"/>
              </a:solidFill>
              <a:latin typeface="+mj-lt"/>
              <a:cs typeface="Arial" pitchFamily="34" charset="0"/>
            </a:endParaRPr>
          </a:p>
          <a:p>
            <a:pPr marL="742950" lvl="1" indent="-285750">
              <a:buFont typeface="Arial" panose="020B0604020202020204" pitchFamily="34" charset="0"/>
              <a:buChar char="•"/>
            </a:pPr>
            <a:endParaRPr lang="en-US" dirty="0">
              <a:solidFill>
                <a:srgbClr val="5F4B3B"/>
              </a:solidFill>
              <a:latin typeface="+mj-lt"/>
              <a:cs typeface="Arial" pitchFamily="34" charset="0"/>
            </a:endParaRPr>
          </a:p>
          <a:p>
            <a:pPr marL="285750" indent="-285750">
              <a:buFont typeface="Arial" panose="020B0604020202020204" pitchFamily="34" charset="0"/>
              <a:buChar char="•"/>
            </a:pPr>
            <a:endParaRPr lang="en-US" dirty="0">
              <a:solidFill>
                <a:srgbClr val="5F4B3B"/>
              </a:solidFill>
              <a:latin typeface="+mj-lt"/>
              <a:cs typeface="Arial" pitchFamily="34" charset="0"/>
            </a:endParaRPr>
          </a:p>
        </p:txBody>
      </p:sp>
    </p:spTree>
    <p:extLst>
      <p:ext uri="{BB962C8B-B14F-4D97-AF65-F5344CB8AC3E}">
        <p14:creationId xmlns:p14="http://schemas.microsoft.com/office/powerpoint/2010/main" val="2658671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A3FA6E95EEBA44B8D1F74A3C611449" ma:contentTypeVersion="5" ma:contentTypeDescription="Create a new document." ma:contentTypeScope="" ma:versionID="f9dc8f0c58cb8ace7e1fe0dfea782712">
  <xsd:schema xmlns:xsd="http://www.w3.org/2001/XMLSchema" xmlns:xs="http://www.w3.org/2001/XMLSchema" xmlns:p="http://schemas.microsoft.com/office/2006/metadata/properties" xmlns:ns3="bead20ff-3502-4908-a3b0-94f5417f8b87" xmlns:ns4="1bbbcba3-8c99-46a0-ba24-0ee85a578168" targetNamespace="http://schemas.microsoft.com/office/2006/metadata/properties" ma:root="true" ma:fieldsID="c55636e8ddadb51ad65f940f26e8ee19" ns3:_="" ns4:_="">
    <xsd:import namespace="bead20ff-3502-4908-a3b0-94f5417f8b87"/>
    <xsd:import namespace="1bbbcba3-8c99-46a0-ba24-0ee85a5781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d20ff-3502-4908-a3b0-94f5417f8b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bbcba3-8c99-46a0-ba24-0ee85a5781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8580DA-44CE-4530-A045-153DF9E6558A}">
  <ds:schemaRefs>
    <ds:schemaRef ds:uri="http://purl.org/dc/terms/"/>
    <ds:schemaRef ds:uri="http://schemas.openxmlformats.org/package/2006/metadata/core-properties"/>
    <ds:schemaRef ds:uri="bead20ff-3502-4908-a3b0-94f5417f8b87"/>
    <ds:schemaRef ds:uri="http://schemas.microsoft.com/office/2006/documentManagement/types"/>
    <ds:schemaRef ds:uri="http://schemas.microsoft.com/office/infopath/2007/PartnerControls"/>
    <ds:schemaRef ds:uri="http://purl.org/dc/elements/1.1/"/>
    <ds:schemaRef ds:uri="http://schemas.microsoft.com/office/2006/metadata/properties"/>
    <ds:schemaRef ds:uri="1bbbcba3-8c99-46a0-ba24-0ee85a578168"/>
    <ds:schemaRef ds:uri="http://www.w3.org/XML/1998/namespace"/>
    <ds:schemaRef ds:uri="http://purl.org/dc/dcmitype/"/>
  </ds:schemaRefs>
</ds:datastoreItem>
</file>

<file path=customXml/itemProps2.xml><?xml version="1.0" encoding="utf-8"?>
<ds:datastoreItem xmlns:ds="http://schemas.openxmlformats.org/officeDocument/2006/customXml" ds:itemID="{F948E714-5A88-49FA-9E93-7F066F33391D}">
  <ds:schemaRefs>
    <ds:schemaRef ds:uri="http://schemas.microsoft.com/sharepoint/v3/contenttype/forms"/>
  </ds:schemaRefs>
</ds:datastoreItem>
</file>

<file path=customXml/itemProps3.xml><?xml version="1.0" encoding="utf-8"?>
<ds:datastoreItem xmlns:ds="http://schemas.openxmlformats.org/officeDocument/2006/customXml" ds:itemID="{8BEFAAA1-2CD1-494E-85C8-F6B5A6F4DF42}">
  <ds:schemaRefs>
    <ds:schemaRef ds:uri="1bbbcba3-8c99-46a0-ba24-0ee85a578168"/>
    <ds:schemaRef ds:uri="bead20ff-3502-4908-a3b0-94f5417f8b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5467</TotalTime>
  <Words>2030</Words>
  <Application>Microsoft Office PowerPoint</Application>
  <PresentationFormat>On-screen Show (4:3)</PresentationFormat>
  <Paragraphs>255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Candara</vt:lpstr>
      <vt:lpstr>Tw Cen MT</vt:lpstr>
      <vt:lpstr>Wingdings</vt:lpstr>
      <vt:lpstr>Office Theme</vt:lpstr>
      <vt:lpstr>PowerPoint Presentation</vt:lpstr>
      <vt:lpstr>NOER Grant Overview</vt:lpstr>
      <vt:lpstr>NOER Grant</vt:lpstr>
      <vt:lpstr>Funding</vt:lpstr>
      <vt:lpstr>Distribution of Proposals</vt:lpstr>
      <vt:lpstr>PowerPoint Presentation</vt:lpstr>
      <vt:lpstr>Eligible Programs and Costs</vt:lpstr>
      <vt:lpstr>Ineligible programs</vt:lpstr>
      <vt:lpstr>Matching Funds</vt:lpstr>
      <vt:lpstr>Program Impact</vt:lpstr>
      <vt:lpstr>Scoring</vt:lpstr>
      <vt:lpstr>November 7TH &amp; 8TH TAC Meeting</vt:lpstr>
      <vt:lpstr>Conflict of Interest</vt:lpstr>
    </vt:vector>
  </TitlesOfParts>
  <Company>ndwr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bconrad</dc:creator>
  <cp:lastModifiedBy>Kendal Scott</cp:lastModifiedBy>
  <cp:revision>255</cp:revision>
  <cp:lastPrinted>2023-02-15T16:45:33Z</cp:lastPrinted>
  <dcterms:created xsi:type="dcterms:W3CDTF">2011-02-07T22:15:11Z</dcterms:created>
  <dcterms:modified xsi:type="dcterms:W3CDTF">2023-10-10T15:42:37Z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0x010100F0A3FA6E95EEBA44B8D1F74A3C611449</vt:lpwstr>
  </property>
</Properties>
</file>